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9144000" cy="5143500" type="screen16x9"/>
  <p:notesSz cx="6858000" cy="9144000"/>
  <p:embeddedFontLst>
    <p:embeddedFont>
      <p:font typeface="Didact Gothic" panose="00000500000000000000" pitchFamily="2" charset="0"/>
      <p:regular r:id="rId66"/>
    </p:embeddedFont>
    <p:embeddedFont>
      <p:font typeface="DM Sans" pitchFamily="2" charset="0"/>
      <p:regular r:id="rId67"/>
      <p:bold r:id="rId68"/>
      <p:italic r:id="rId69"/>
      <p:boldItalic r:id="rId70"/>
    </p:embeddedFont>
    <p:embeddedFont>
      <p:font typeface="DM Sans Medium" pitchFamily="2" charset="0"/>
      <p:regular r:id="rId71"/>
      <p:bold r:id="rId72"/>
      <p:italic r:id="rId73"/>
      <p:boldItalic r:id="rId74"/>
    </p:embeddedFont>
    <p:embeddedFont>
      <p:font typeface="Helvetica Neue" panose="020B0604020202020204" charset="0"/>
      <p:regular r:id="rId75"/>
      <p:bold r:id="rId76"/>
      <p:italic r:id="rId77"/>
      <p:boldItalic r:id="rId78"/>
    </p:embeddedFont>
    <p:embeddedFont>
      <p:font typeface="Helvetica Neue Light" panose="020B060402020202020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36B0E9-B3D2-4599-BA02-6912C0ECEE04}">
  <a:tblStyle styleId="{7E36B0E9-B3D2-4599-BA02-6912C0ECEE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9E2526F-CD1C-4D08-8945-22D7389D4A7C}" styleName="Table_1">
    <a:wholeTbl>
      <a:tcTxStyle b="off" i="off">
        <a:font>
          <a:latin typeface="Arial"/>
          <a:ea typeface="Arial"/>
          <a:cs typeface="Arial"/>
        </a:font>
        <a:srgbClr val="000000"/>
      </a:tcTxStyle>
      <a:tcStyle>
        <a:tcBdr>
          <a:left>
            <a:ln w="9525" cap="flat" cmpd="sng">
              <a:solidFill>
                <a:srgbClr val="FFFFFF"/>
              </a:solidFill>
              <a:prstDash val="solid"/>
              <a:round/>
              <a:headEnd type="none" w="sm" len="sm"/>
              <a:tailEnd type="none" w="sm" len="sm"/>
            </a:ln>
          </a:left>
          <a:right>
            <a:ln w="9525" cap="flat" cmpd="sng">
              <a:solidFill>
                <a:srgbClr val="FFFFFF"/>
              </a:solidFill>
              <a:prstDash val="solid"/>
              <a:round/>
              <a:headEnd type="none" w="sm" len="sm"/>
              <a:tailEnd type="none" w="sm" len="sm"/>
            </a:ln>
          </a:right>
          <a:top>
            <a:ln w="9525" cap="flat" cmpd="sng">
              <a:solidFill>
                <a:srgbClr val="FFFFFF"/>
              </a:solidFill>
              <a:prstDash val="solid"/>
              <a:round/>
              <a:headEnd type="none" w="sm" len="sm"/>
              <a:tailEnd type="none" w="sm" len="sm"/>
            </a:ln>
          </a:top>
          <a:bottom>
            <a:ln w="9525" cap="flat" cmpd="sng">
              <a:solidFill>
                <a:srgbClr val="FFFFFF"/>
              </a:solidFill>
              <a:prstDash val="solid"/>
              <a:round/>
              <a:headEnd type="none" w="sm" len="sm"/>
              <a:tailEnd type="none" w="sm" len="sm"/>
            </a:ln>
          </a:bottom>
          <a:insideH>
            <a:ln w="9525" cap="flat" cmpd="sng">
              <a:solidFill>
                <a:srgbClr val="FFFFFF"/>
              </a:solidFill>
              <a:prstDash val="solid"/>
              <a:round/>
              <a:headEnd type="none" w="sm" len="sm"/>
              <a:tailEnd type="none" w="sm" len="sm"/>
            </a:ln>
          </a:insideH>
          <a:insideV>
            <a:ln w="9525" cap="flat" cmpd="sng">
              <a:solidFill>
                <a:srgbClr val="FFFFFF"/>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295"/>
        <p:guide pos="5460"/>
        <p:guide pos="300"/>
        <p:guide orient="horz"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 name="Google Shape;3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ee3dfba4a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13ee3dfba4a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ee3dfba4a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3ee3dfba4a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ee3dfba4a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13ee3dfba4a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3ee3dfba4a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13ee3dfba4a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3ee3dfba4a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3ee3dfba4a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ee3dfba4a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13ee3dfba4a_0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3ee3dfba4a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13ee3dfba4a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ee3dfba4a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13ee3dfba4a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3ee3dfba4a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13ee3dfba4a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 name="Google Shape;4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ee3dfba4a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13ee3dfba4a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3ee3dfba4a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g13ee3dfba4a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3ee3dfba4a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g13ee3dfba4a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3ee3dfba4a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3ee3dfba4a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ee3dfba4a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13ee3dfba4a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3ee3dfba4a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13ee3dfba4a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3ee3dfba4a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13ee3dfba4a_0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3ee3dfba4a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13ee3dfba4a_0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3ee3dfba4a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3ee3dfba4a_0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lang="es" b="1">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lang="es" b="1">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lang="es" b="1">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ee3dfba4a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3ee3dfba4a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3ee3dfba4a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13ee3dfba4a_0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3ee3dfba4a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3ee3dfba4a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ee3dfba4a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13ee3dfba4a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ee3dfba4a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13ee3dfba4a_0_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3ee3dfba4a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13ee3dfba4a_0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3ee3dfba4a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3ee3dfba4a_0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3ee3dfba4a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3ee3dfba4a_0_4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3ee3dfba4a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13ee3dfba4a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ee3dfba4a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13ee3dfba4a_0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lang="es" b="1">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3ee3dfba4a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13ee3dfba4a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ee3dfba4a_0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13ee3dfba4a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Sugerimos explicar también cómo enlazar cuando se crean las carpetas: </a:t>
            </a:r>
            <a:endParaRPr b="1">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“pages”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“images”</a:t>
            </a:r>
            <a:endParaRPr>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“CSS”</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3ee3dfba4a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13ee3dfba4a_0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3ee3dfba4a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3ee3dfba4a_0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3ee3dfba4a_0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3ee3dfba4a_0_4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3ee3dfba4a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3ee3dfba4a_0_4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3ee3dfba4a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13ee3dfba4a_0_5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3ee3dfba4a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g13ee3dfba4a_0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3ee3dfba4a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3ee3dfba4a_0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3ee3dfba4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13ee3dfba4a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3ee3dfba4a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13ee3dfba4a_0_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3ee3dfba4a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13ee3dfba4a_0_5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3ee3dfba4a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3ee3dfba4a_0_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3ee3dfba4a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9" name="Google Shape;559;g13ee3dfba4a_0_5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ee3dfba4a_0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13ee3dfba4a_0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3ee3dfba4a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13ee3dfba4a_0_6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3fc9ece2a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13fc9ece2a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50">
                <a:solidFill>
                  <a:schemeClr val="dk1"/>
                </a:solidFill>
                <a:highlight>
                  <a:srgbClr val="E0FF00"/>
                </a:highlight>
                <a:latin typeface="Helvetica Neue"/>
                <a:ea typeface="Helvetica Neue"/>
                <a:cs typeface="Helvetica Neue"/>
                <a:sym typeface="Helvetica Neue"/>
              </a:rPr>
              <a:t>Para profes/tutores:</a:t>
            </a:r>
            <a:r>
              <a:rPr lang="es" sz="1250">
                <a:solidFill>
                  <a:schemeClr val="dk1"/>
                </a:solidFill>
                <a:latin typeface="Helvetica Neue"/>
                <a:ea typeface="Helvetica Neue"/>
                <a:cs typeface="Helvetica Neue"/>
                <a:sym typeface="Helvetica Neue"/>
              </a:rPr>
              <a:t> Si bien las actividades recomendadas no son obligatorias ni reciben corrección, corresponden a ejercicios que aportan a la construcción de las pre entregas y Proyecto Final. Por lo cual les sugerimos que insistan a los estudiantes con que los resuelvan, además, las dificultades con las que se encuentren serán contenido para los Afterclass</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3ee3dfba4a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3ee3dfba4a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36ebcab6d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36ebcab6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3"/>
              </a:rPr>
              <a:t>este video.</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este módulo (los que aparecen en la slide “Resumen de la clase de hoy”). Cada estudiante puede seleccionar uno o más temas.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u="sng">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marL="457200" lvl="0" indent="-298450" algn="l" rtl="0">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Recurso: </a:t>
            </a:r>
            <a:r>
              <a:rPr lang="es" b="1">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3ee3dfba4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3ee3dfba4a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b="1">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este video.</a:t>
            </a:r>
            <a:endParaRPr b="1">
              <a:solidFill>
                <a:schemeClr val="dk1"/>
              </a:solidFill>
              <a:latin typeface="DM Sans"/>
              <a:ea typeface="DM Sans"/>
              <a:cs typeface="DM Sans"/>
              <a:sym typeface="DM Sans"/>
            </a:endParaRPr>
          </a:p>
          <a:p>
            <a:pPr marL="0" lvl="0" indent="0" algn="l" rtl="0">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marL="457200" lvl="0" indent="-298450" algn="l" rtl="0">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ee3dfba4a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3ee3dfba4a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30"/>
        <p:cNvGrpSpPr/>
        <p:nvPr/>
      </p:nvGrpSpPr>
      <p:grpSpPr>
        <a:xfrm>
          <a:off x="0" y="0"/>
          <a:ext cx="0" cy="0"/>
          <a:chOff x="0" y="0"/>
          <a:chExt cx="0" cy="0"/>
        </a:xfrm>
      </p:grpSpPr>
      <p:sp>
        <p:nvSpPr>
          <p:cNvPr id="31" name="Google Shape;31;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2" name="Google Shape;32;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3" name="Google Shape;33;p12"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3"/>
        <p:cNvGrpSpPr/>
        <p:nvPr/>
      </p:nvGrpSpPr>
      <p:grpSpPr>
        <a:xfrm>
          <a:off x="0" y="0"/>
          <a:ext cx="0" cy="0"/>
          <a:chOff x="0" y="0"/>
          <a:chExt cx="0" cy="0"/>
        </a:xfrm>
      </p:grpSpPr>
      <p:pic>
        <p:nvPicPr>
          <p:cNvPr id="14" name="Google Shape;14;p4"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6"/>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 name="Google Shape;19;p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2.png"/><Relationship Id="rId7" Type="http://schemas.openxmlformats.org/officeDocument/2006/relationships/slide" Target="slide39.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slide" Target="slide8.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hyperlink" Target="https://view.genial.ly/61a7993f3ef3cf0dac4e4b9c/interactive-content-faqs-desarrollo-web"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35.jpg"/><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3"/>
          <p:cNvSpPr/>
          <p:nvPr/>
        </p:nvSpPr>
        <p:spPr>
          <a:xfrm>
            <a:off x="3080700" y="2547525"/>
            <a:ext cx="2982600" cy="79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3"/>
          <p:cNvSpPr txBox="1"/>
          <p:nvPr/>
        </p:nvSpPr>
        <p:spPr>
          <a:xfrm>
            <a:off x="1461300" y="1802163"/>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 va a ser</a:t>
            </a:r>
            <a:endParaRPr sz="4000" b="1" i="0" u="none" strike="noStrike" cap="none">
              <a:solidFill>
                <a:srgbClr val="DEFC52"/>
              </a:solidFill>
              <a:latin typeface="DM Sans"/>
              <a:ea typeface="DM Sans"/>
              <a:cs typeface="DM Sans"/>
              <a:sym typeface="DM Sans"/>
            </a:endParaRPr>
          </a:p>
        </p:txBody>
      </p:sp>
      <p:sp>
        <p:nvSpPr>
          <p:cNvPr id="40" name="Google Shape;40;p13"/>
          <p:cNvSpPr txBox="1"/>
          <p:nvPr/>
        </p:nvSpPr>
        <p:spPr>
          <a:xfrm>
            <a:off x="3655975" y="2541075"/>
            <a:ext cx="2227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grabada</a:t>
            </a:r>
            <a:endParaRPr sz="4000" b="1" i="0" u="none" strike="noStrike" cap="none">
              <a:solidFill>
                <a:srgbClr val="EAFF6A"/>
              </a:solidFill>
              <a:latin typeface="DM Sans"/>
              <a:ea typeface="DM Sans"/>
              <a:cs typeface="DM Sans"/>
              <a:sym typeface="DM Sans"/>
            </a:endParaRPr>
          </a:p>
        </p:txBody>
      </p:sp>
      <p:sp>
        <p:nvSpPr>
          <p:cNvPr id="41" name="Google Shape;41;p13"/>
          <p:cNvSpPr/>
          <p:nvPr/>
        </p:nvSpPr>
        <p:spPr>
          <a:xfrm>
            <a:off x="3293875" y="2844525"/>
            <a:ext cx="199800" cy="1998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Tipos de listas</a:t>
            </a:r>
            <a:endParaRPr sz="4000" b="1" i="0" u="none" strike="noStrike" cap="none">
              <a:solidFill>
                <a:schemeClr val="dk1"/>
              </a:solidFill>
              <a:latin typeface="DM Sans"/>
              <a:ea typeface="DM Sans"/>
              <a:cs typeface="DM Sans"/>
              <a:sym typeface="DM Sans"/>
            </a:endParaRPr>
          </a:p>
        </p:txBody>
      </p:sp>
      <p:sp>
        <p:nvSpPr>
          <p:cNvPr id="147" name="Google Shape;147;p22"/>
          <p:cNvSpPr/>
          <p:nvPr/>
        </p:nvSpPr>
        <p:spPr>
          <a:xfrm>
            <a:off x="1331508" y="1605523"/>
            <a:ext cx="986700" cy="9420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2"/>
          <p:cNvSpPr txBox="1"/>
          <p:nvPr/>
        </p:nvSpPr>
        <p:spPr>
          <a:xfrm>
            <a:off x="990250" y="2766050"/>
            <a:ext cx="1960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s" b="1">
                <a:solidFill>
                  <a:schemeClr val="dk1"/>
                </a:solidFill>
                <a:latin typeface="DM Sans"/>
                <a:ea typeface="DM Sans"/>
                <a:cs typeface="DM Sans"/>
                <a:sym typeface="DM Sans"/>
              </a:rPr>
              <a:t>Listas no ordenadas</a:t>
            </a:r>
            <a:endParaRPr sz="1400" b="1" i="0" u="none" strike="noStrike" cap="none">
              <a:solidFill>
                <a:srgbClr val="000000"/>
              </a:solidFill>
              <a:latin typeface="DM Sans"/>
              <a:ea typeface="DM Sans"/>
              <a:cs typeface="DM Sans"/>
              <a:sym typeface="DM Sans"/>
            </a:endParaRPr>
          </a:p>
        </p:txBody>
      </p:sp>
      <p:sp>
        <p:nvSpPr>
          <p:cNvPr id="149" name="Google Shape;149;p22"/>
          <p:cNvSpPr txBox="1"/>
          <p:nvPr/>
        </p:nvSpPr>
        <p:spPr>
          <a:xfrm>
            <a:off x="3596550" y="2766050"/>
            <a:ext cx="1960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s" b="1">
                <a:solidFill>
                  <a:schemeClr val="dk1"/>
                </a:solidFill>
                <a:latin typeface="DM Sans"/>
                <a:ea typeface="DM Sans"/>
                <a:cs typeface="DM Sans"/>
                <a:sym typeface="DM Sans"/>
              </a:rPr>
              <a:t>Listas ordenadas</a:t>
            </a:r>
            <a:endParaRPr sz="1400" b="1" i="0" u="none" strike="noStrike" cap="none">
              <a:solidFill>
                <a:srgbClr val="000000"/>
              </a:solidFill>
              <a:latin typeface="DM Sans"/>
              <a:ea typeface="DM Sans"/>
              <a:cs typeface="DM Sans"/>
              <a:sym typeface="DM Sans"/>
            </a:endParaRPr>
          </a:p>
        </p:txBody>
      </p:sp>
      <p:sp>
        <p:nvSpPr>
          <p:cNvPr id="150" name="Google Shape;150;p22"/>
          <p:cNvSpPr txBox="1"/>
          <p:nvPr/>
        </p:nvSpPr>
        <p:spPr>
          <a:xfrm>
            <a:off x="6143875" y="2766050"/>
            <a:ext cx="1960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s" b="1">
                <a:solidFill>
                  <a:schemeClr val="dk1"/>
                </a:solidFill>
                <a:latin typeface="DM Sans"/>
                <a:ea typeface="DM Sans"/>
                <a:cs typeface="DM Sans"/>
                <a:sym typeface="DM Sans"/>
              </a:rPr>
              <a:t>Listas de definición</a:t>
            </a:r>
            <a:endParaRPr sz="1400" b="1" i="0" u="none" strike="noStrike" cap="none">
              <a:solidFill>
                <a:srgbClr val="000000"/>
              </a:solidFill>
              <a:latin typeface="DM Sans"/>
              <a:ea typeface="DM Sans"/>
              <a:cs typeface="DM Sans"/>
              <a:sym typeface="DM Sans"/>
            </a:endParaRPr>
          </a:p>
        </p:txBody>
      </p:sp>
      <p:sp>
        <p:nvSpPr>
          <p:cNvPr id="151" name="Google Shape;151;p22"/>
          <p:cNvSpPr txBox="1"/>
          <p:nvPr/>
        </p:nvSpPr>
        <p:spPr>
          <a:xfrm>
            <a:off x="1817525" y="1953850"/>
            <a:ext cx="414300" cy="6003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000"/>
              <a:buFont typeface="Arial"/>
              <a:buNone/>
            </a:pPr>
            <a:endParaRPr sz="3000" b="1" i="0" u="none" strike="noStrike" cap="none">
              <a:solidFill>
                <a:schemeClr val="dk1"/>
              </a:solidFill>
              <a:latin typeface="DM Sans"/>
              <a:ea typeface="DM Sans"/>
              <a:cs typeface="DM Sans"/>
              <a:sym typeface="DM Sans"/>
            </a:endParaRPr>
          </a:p>
        </p:txBody>
      </p:sp>
      <p:pic>
        <p:nvPicPr>
          <p:cNvPr id="152" name="Google Shape;152;p22"/>
          <p:cNvPicPr preferRelativeResize="0"/>
          <p:nvPr/>
        </p:nvPicPr>
        <p:blipFill rotWithShape="1">
          <a:blip r:embed="rId3">
            <a:alphaModFix/>
          </a:blip>
          <a:srcRect/>
          <a:stretch/>
        </p:blipFill>
        <p:spPr>
          <a:xfrm>
            <a:off x="1526649" y="1764034"/>
            <a:ext cx="596400" cy="596400"/>
          </a:xfrm>
          <a:prstGeom prst="rect">
            <a:avLst/>
          </a:prstGeom>
          <a:noFill/>
          <a:ln>
            <a:noFill/>
          </a:ln>
        </p:spPr>
      </p:pic>
      <p:sp>
        <p:nvSpPr>
          <p:cNvPr id="153" name="Google Shape;153;p22"/>
          <p:cNvSpPr/>
          <p:nvPr/>
        </p:nvSpPr>
        <p:spPr>
          <a:xfrm>
            <a:off x="4050558" y="1605523"/>
            <a:ext cx="986700" cy="9420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2"/>
          <p:cNvSpPr/>
          <p:nvPr/>
        </p:nvSpPr>
        <p:spPr>
          <a:xfrm>
            <a:off x="6578658" y="1591248"/>
            <a:ext cx="986700" cy="9420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5" name="Google Shape;155;p22"/>
          <p:cNvPicPr preferRelativeResize="0"/>
          <p:nvPr/>
        </p:nvPicPr>
        <p:blipFill rotWithShape="1">
          <a:blip r:embed="rId4">
            <a:alphaModFix/>
          </a:blip>
          <a:srcRect/>
          <a:stretch/>
        </p:blipFill>
        <p:spPr>
          <a:xfrm>
            <a:off x="4245689" y="1778321"/>
            <a:ext cx="596400" cy="596400"/>
          </a:xfrm>
          <a:prstGeom prst="rect">
            <a:avLst/>
          </a:prstGeom>
          <a:noFill/>
          <a:ln>
            <a:noFill/>
          </a:ln>
        </p:spPr>
      </p:pic>
      <p:pic>
        <p:nvPicPr>
          <p:cNvPr id="156" name="Google Shape;156;p22"/>
          <p:cNvPicPr preferRelativeResize="0"/>
          <p:nvPr/>
        </p:nvPicPr>
        <p:blipFill rotWithShape="1">
          <a:blip r:embed="rId5">
            <a:alphaModFix/>
          </a:blip>
          <a:srcRect/>
          <a:stretch/>
        </p:blipFill>
        <p:spPr>
          <a:xfrm>
            <a:off x="6769600" y="1659241"/>
            <a:ext cx="653602" cy="653597"/>
          </a:xfrm>
          <a:prstGeom prst="rect">
            <a:avLst/>
          </a:prstGeom>
          <a:noFill/>
          <a:ln>
            <a:noFill/>
          </a:ln>
        </p:spPr>
      </p:pic>
      <p:sp>
        <p:nvSpPr>
          <p:cNvPr id="157" name="Google Shape;157;p22"/>
          <p:cNvSpPr txBox="1"/>
          <p:nvPr/>
        </p:nvSpPr>
        <p:spPr>
          <a:xfrm>
            <a:off x="1139800" y="3323625"/>
            <a:ext cx="69060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Ejemplos: paso a paso de un procedimiento (como una receta de cocina), características de una persona, galería de imágenes, el menú de una página web, entre otros. </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¿Viñetas o números?</a:t>
            </a:r>
            <a:endParaRPr sz="4000" b="1" i="0" u="none" strike="noStrike" cap="none">
              <a:solidFill>
                <a:schemeClr val="dk1"/>
              </a:solidFill>
              <a:latin typeface="DM Sans"/>
              <a:ea typeface="DM Sans"/>
              <a:cs typeface="DM Sans"/>
              <a:sym typeface="DM Sans"/>
            </a:endParaRPr>
          </a:p>
        </p:txBody>
      </p:sp>
      <p:sp>
        <p:nvSpPr>
          <p:cNvPr id="163" name="Google Shape;163;p23"/>
          <p:cNvSpPr txBox="1"/>
          <p:nvPr/>
        </p:nvSpPr>
        <p:spPr>
          <a:xfrm>
            <a:off x="473350" y="1707025"/>
            <a:ext cx="6087900" cy="808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Las listas numéricas establecen un orden en la lectura de sus ítems.</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Las listas de viñetas no representan ningún orden o importancia entre sus ítems. Son elementos compuestos. </a:t>
            </a:r>
            <a:endParaRPr sz="1350">
              <a:latin typeface="DM Sans"/>
              <a:ea typeface="DM Sans"/>
              <a:cs typeface="DM Sans"/>
              <a:sym typeface="DM Sans"/>
            </a:endParaRPr>
          </a:p>
        </p:txBody>
      </p:sp>
      <p:sp>
        <p:nvSpPr>
          <p:cNvPr id="164" name="Google Shape;164;p23"/>
          <p:cNvSpPr txBox="1"/>
          <p:nvPr/>
        </p:nvSpPr>
        <p:spPr>
          <a:xfrm>
            <a:off x="996125" y="2672300"/>
            <a:ext cx="57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dk1"/>
                </a:solidFill>
                <a:highlight>
                  <a:schemeClr val="accent6"/>
                </a:highlight>
              </a:rPr>
              <a:t>&lt;ol&gt;</a:t>
            </a:r>
            <a:endParaRPr>
              <a:solidFill>
                <a:schemeClr val="dk1"/>
              </a:solidFill>
              <a:highlight>
                <a:schemeClr val="accent6"/>
              </a:highlight>
            </a:endParaRPr>
          </a:p>
        </p:txBody>
      </p:sp>
      <p:sp>
        <p:nvSpPr>
          <p:cNvPr id="165" name="Google Shape;165;p23"/>
          <p:cNvSpPr txBox="1"/>
          <p:nvPr/>
        </p:nvSpPr>
        <p:spPr>
          <a:xfrm>
            <a:off x="1637875" y="2672300"/>
            <a:ext cx="4281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a:latin typeface="DM Sans"/>
                <a:ea typeface="DM Sans"/>
                <a:cs typeface="DM Sans"/>
                <a:sym typeface="DM Sans"/>
              </a:rPr>
              <a:t>define una lista ordenada de artículos (numéricas).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define una lista de artículos sin orden (viñetas).</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define un artículo de una lista.</a:t>
            </a: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sp>
        <p:nvSpPr>
          <p:cNvPr id="166" name="Google Shape;166;p23"/>
          <p:cNvSpPr txBox="1"/>
          <p:nvPr/>
        </p:nvSpPr>
        <p:spPr>
          <a:xfrm>
            <a:off x="976925" y="3085475"/>
            <a:ext cx="613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highlight>
                  <a:schemeClr val="accent6"/>
                </a:highlight>
              </a:rPr>
              <a:t>&lt;ul&gt;</a:t>
            </a:r>
            <a:endParaRPr>
              <a:highlight>
                <a:schemeClr val="accent6"/>
              </a:highlight>
            </a:endParaRPr>
          </a:p>
          <a:p>
            <a:pPr marL="0" lvl="0" indent="0" algn="l" rtl="0">
              <a:spcBef>
                <a:spcPts val="0"/>
              </a:spcBef>
              <a:spcAft>
                <a:spcPts val="0"/>
              </a:spcAft>
              <a:buNone/>
            </a:pPr>
            <a:endParaRPr/>
          </a:p>
        </p:txBody>
      </p:sp>
      <p:sp>
        <p:nvSpPr>
          <p:cNvPr id="167" name="Google Shape;167;p23"/>
          <p:cNvSpPr txBox="1"/>
          <p:nvPr/>
        </p:nvSpPr>
        <p:spPr>
          <a:xfrm>
            <a:off x="1032500" y="3467750"/>
            <a:ext cx="47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highlight>
                  <a:schemeClr val="accent6"/>
                </a:highlight>
              </a:rPr>
              <a:t>&lt;li&gt;</a:t>
            </a:r>
            <a:endParaRPr/>
          </a:p>
        </p:txBody>
      </p:sp>
      <p:sp>
        <p:nvSpPr>
          <p:cNvPr id="168" name="Google Shape;168;p23"/>
          <p:cNvSpPr/>
          <p:nvPr/>
        </p:nvSpPr>
        <p:spPr>
          <a:xfrm>
            <a:off x="641476" y="2695837"/>
            <a:ext cx="363900" cy="3255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 name="Google Shape;169;p23"/>
          <p:cNvPicPr preferRelativeResize="0"/>
          <p:nvPr/>
        </p:nvPicPr>
        <p:blipFill rotWithShape="1">
          <a:blip r:embed="rId3">
            <a:alphaModFix/>
          </a:blip>
          <a:srcRect/>
          <a:stretch/>
        </p:blipFill>
        <p:spPr>
          <a:xfrm>
            <a:off x="713435" y="2755531"/>
            <a:ext cx="220001" cy="206113"/>
          </a:xfrm>
          <a:prstGeom prst="rect">
            <a:avLst/>
          </a:prstGeom>
          <a:noFill/>
          <a:ln>
            <a:noFill/>
          </a:ln>
        </p:spPr>
      </p:pic>
      <p:sp>
        <p:nvSpPr>
          <p:cNvPr id="170" name="Google Shape;170;p23"/>
          <p:cNvSpPr/>
          <p:nvPr/>
        </p:nvSpPr>
        <p:spPr>
          <a:xfrm>
            <a:off x="641475" y="3148263"/>
            <a:ext cx="363900" cy="3255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 name="Google Shape;171;p23"/>
          <p:cNvPicPr preferRelativeResize="0"/>
          <p:nvPr/>
        </p:nvPicPr>
        <p:blipFill rotWithShape="1">
          <a:blip r:embed="rId4">
            <a:alphaModFix/>
          </a:blip>
          <a:srcRect/>
          <a:stretch/>
        </p:blipFill>
        <p:spPr>
          <a:xfrm>
            <a:off x="713453" y="3207963"/>
            <a:ext cx="219994" cy="206051"/>
          </a:xfrm>
          <a:prstGeom prst="rect">
            <a:avLst/>
          </a:prstGeom>
          <a:noFill/>
          <a:ln>
            <a:noFill/>
          </a:ln>
        </p:spPr>
      </p:pic>
      <p:sp>
        <p:nvSpPr>
          <p:cNvPr id="172" name="Google Shape;172;p23"/>
          <p:cNvSpPr/>
          <p:nvPr/>
        </p:nvSpPr>
        <p:spPr>
          <a:xfrm>
            <a:off x="641472" y="3526050"/>
            <a:ext cx="363900" cy="3255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3" name="Google Shape;173;p23"/>
          <p:cNvPicPr preferRelativeResize="0"/>
          <p:nvPr/>
        </p:nvPicPr>
        <p:blipFill rotWithShape="1">
          <a:blip r:embed="rId5">
            <a:alphaModFix/>
          </a:blip>
          <a:srcRect/>
          <a:stretch/>
        </p:blipFill>
        <p:spPr>
          <a:xfrm>
            <a:off x="711893" y="3549544"/>
            <a:ext cx="241052" cy="2258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4"/>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Veamos un ejemplo</a:t>
            </a:r>
            <a:endParaRPr sz="3500" b="1" i="0" u="none" strike="noStrike" cap="none">
              <a:solidFill>
                <a:schemeClr val="lt1"/>
              </a:solidFill>
              <a:latin typeface="DM Sans"/>
              <a:ea typeface="DM Sans"/>
              <a:cs typeface="DM Sans"/>
              <a:sym typeface="DM Sans"/>
            </a:endParaRPr>
          </a:p>
        </p:txBody>
      </p:sp>
      <p:sp>
        <p:nvSpPr>
          <p:cNvPr id="180" name="Google Shape;180;p24"/>
          <p:cNvSpPr txBox="1"/>
          <p:nvPr/>
        </p:nvSpPr>
        <p:spPr>
          <a:xfrm>
            <a:off x="5115725" y="2442550"/>
            <a:ext cx="2166300" cy="1015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Empresa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Producto</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Servicios</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Contacto</a:t>
            </a:r>
            <a:endParaRPr sz="1350">
              <a:latin typeface="DM Sans"/>
              <a:ea typeface="DM Sans"/>
              <a:cs typeface="DM Sans"/>
              <a:sym typeface="DM Sans"/>
            </a:endParaRPr>
          </a:p>
        </p:txBody>
      </p:sp>
      <p:sp>
        <p:nvSpPr>
          <p:cNvPr id="181" name="Google Shape;181;p24"/>
          <p:cNvSpPr txBox="1"/>
          <p:nvPr/>
        </p:nvSpPr>
        <p:spPr>
          <a:xfrm>
            <a:off x="917700" y="1308575"/>
            <a:ext cx="71976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Ambas listas se deben insertar mediante la etiqueta &lt;li&gt;&lt;/li&gt; (list-item). Ejemplo de servicios de una empresa (lista de viñetas/sin orden):</a:t>
            </a:r>
            <a:endParaRPr>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b="1">
              <a:latin typeface="DM Sans"/>
              <a:ea typeface="DM Sans"/>
              <a:cs typeface="DM Sans"/>
              <a:sym typeface="DM Sans"/>
            </a:endParaRPr>
          </a:p>
        </p:txBody>
      </p:sp>
      <p:grpSp>
        <p:nvGrpSpPr>
          <p:cNvPr id="182" name="Google Shape;182;p24"/>
          <p:cNvGrpSpPr/>
          <p:nvPr/>
        </p:nvGrpSpPr>
        <p:grpSpPr>
          <a:xfrm>
            <a:off x="8212551" y="169348"/>
            <a:ext cx="738900" cy="738900"/>
            <a:chOff x="473351" y="619523"/>
            <a:chExt cx="738900" cy="738900"/>
          </a:xfrm>
        </p:grpSpPr>
        <p:sp>
          <p:nvSpPr>
            <p:cNvPr id="183" name="Google Shape;183;p2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4" name="Google Shape;184;p2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aphicFrame>
        <p:nvGraphicFramePr>
          <p:cNvPr id="185" name="Google Shape;185;p24"/>
          <p:cNvGraphicFramePr/>
          <p:nvPr/>
        </p:nvGraphicFramePr>
        <p:xfrm>
          <a:off x="2513775" y="2209575"/>
          <a:ext cx="3000000" cy="3000000"/>
        </p:xfrm>
        <a:graphic>
          <a:graphicData uri="http://schemas.openxmlformats.org/drawingml/2006/table">
            <a:tbl>
              <a:tblPr>
                <a:noFill/>
                <a:tableStyleId>{7E36B0E9-B3D2-4599-BA02-6912C0ECEE04}</a:tableStyleId>
              </a:tblPr>
              <a:tblGrid>
                <a:gridCol w="2166300">
                  <a:extLst>
                    <a:ext uri="{9D8B030D-6E8A-4147-A177-3AD203B41FA5}">
                      <a16:colId xmlns:a16="http://schemas.microsoft.com/office/drawing/2014/main" val="20000"/>
                    </a:ext>
                  </a:extLst>
                </a:gridCol>
              </a:tblGrid>
              <a:tr h="1711650">
                <a:tc>
                  <a:txBody>
                    <a:bodyPr/>
                    <a:lstStyle/>
                    <a:p>
                      <a:pPr marL="0" lvl="0" indent="0" algn="l" rtl="0">
                        <a:spcBef>
                          <a:spcPts val="0"/>
                        </a:spcBef>
                        <a:spcAft>
                          <a:spcPts val="0"/>
                        </a:spcAft>
                        <a:buClr>
                          <a:schemeClr val="dk1"/>
                        </a:buClr>
                        <a:buSzPts val="1100"/>
                        <a:buFont typeface="Arial"/>
                        <a:buNone/>
                      </a:pPr>
                      <a:r>
                        <a:rPr lang="es">
                          <a:solidFill>
                            <a:srgbClr val="CCCCCC"/>
                          </a:solidFill>
                        </a:rPr>
                        <a:t>&lt;</a:t>
                      </a:r>
                      <a:r>
                        <a:rPr lang="es">
                          <a:solidFill>
                            <a:srgbClr val="E06666"/>
                          </a:solidFill>
                        </a:rPr>
                        <a:t>ul</a:t>
                      </a:r>
                      <a:r>
                        <a:rPr lang="es">
                          <a:solidFill>
                            <a:srgbClr val="CCCCCC"/>
                          </a:solidFill>
                        </a:rPr>
                        <a:t>&gt;</a:t>
                      </a:r>
                      <a:endParaRPr>
                        <a:solidFill>
                          <a:srgbClr val="CCCCCC"/>
                        </a:solidFill>
                      </a:endParaRPr>
                    </a:p>
                    <a:p>
                      <a:pPr marL="0" lvl="0" indent="0" algn="l" rtl="0">
                        <a:spcBef>
                          <a:spcPts val="0"/>
                        </a:spcBef>
                        <a:spcAft>
                          <a:spcPts val="0"/>
                        </a:spcAft>
                        <a:buClr>
                          <a:schemeClr val="dk1"/>
                        </a:buClr>
                        <a:buSzPts val="1100"/>
                        <a:buFont typeface="Arial"/>
                        <a:buNone/>
                      </a:pPr>
                      <a:r>
                        <a:rPr lang="es">
                          <a:solidFill>
                            <a:srgbClr val="CCCCCC"/>
                          </a:solidFill>
                        </a:rPr>
                        <a:t>    &lt;</a:t>
                      </a:r>
                      <a:r>
                        <a:rPr lang="es">
                          <a:solidFill>
                            <a:srgbClr val="E06666"/>
                          </a:solidFill>
                        </a:rPr>
                        <a:t>li</a:t>
                      </a:r>
                      <a:r>
                        <a:rPr lang="es">
                          <a:solidFill>
                            <a:srgbClr val="CCCCCC"/>
                          </a:solidFill>
                        </a:rPr>
                        <a:t>&gt;Empresa&lt;/</a:t>
                      </a:r>
                      <a:r>
                        <a:rPr lang="es">
                          <a:solidFill>
                            <a:srgbClr val="E06666"/>
                          </a:solidFill>
                        </a:rPr>
                        <a:t>li</a:t>
                      </a:r>
                      <a:r>
                        <a:rPr lang="es">
                          <a:solidFill>
                            <a:srgbClr val="CCCCCC"/>
                          </a:solidFill>
                        </a:rPr>
                        <a:t>&gt;</a:t>
                      </a:r>
                      <a:endParaRPr>
                        <a:solidFill>
                          <a:srgbClr val="CCCCCC"/>
                        </a:solidFill>
                      </a:endParaRPr>
                    </a:p>
                    <a:p>
                      <a:pPr marL="0" lvl="0" indent="0" algn="l" rtl="0">
                        <a:spcBef>
                          <a:spcPts val="0"/>
                        </a:spcBef>
                        <a:spcAft>
                          <a:spcPts val="0"/>
                        </a:spcAft>
                        <a:buClr>
                          <a:schemeClr val="dk1"/>
                        </a:buClr>
                        <a:buSzPts val="1100"/>
                        <a:buFont typeface="Arial"/>
                        <a:buNone/>
                      </a:pPr>
                      <a:r>
                        <a:rPr lang="es">
                          <a:solidFill>
                            <a:srgbClr val="CCCCCC"/>
                          </a:solidFill>
                        </a:rPr>
                        <a:t>    &lt;</a:t>
                      </a:r>
                      <a:r>
                        <a:rPr lang="es">
                          <a:solidFill>
                            <a:srgbClr val="E06666"/>
                          </a:solidFill>
                        </a:rPr>
                        <a:t>li</a:t>
                      </a:r>
                      <a:r>
                        <a:rPr lang="es">
                          <a:solidFill>
                            <a:srgbClr val="CCCCCC"/>
                          </a:solidFill>
                        </a:rPr>
                        <a:t>&gt;Producto&lt;/</a:t>
                      </a:r>
                      <a:r>
                        <a:rPr lang="es">
                          <a:solidFill>
                            <a:srgbClr val="E06666"/>
                          </a:solidFill>
                        </a:rPr>
                        <a:t>li</a:t>
                      </a:r>
                      <a:r>
                        <a:rPr lang="es">
                          <a:solidFill>
                            <a:srgbClr val="CCCCCC"/>
                          </a:solidFill>
                        </a:rPr>
                        <a:t>&gt;</a:t>
                      </a:r>
                      <a:endParaRPr>
                        <a:solidFill>
                          <a:srgbClr val="CCCCCC"/>
                        </a:solidFill>
                      </a:endParaRPr>
                    </a:p>
                    <a:p>
                      <a:pPr marL="0" lvl="0" indent="0" algn="l" rtl="0">
                        <a:spcBef>
                          <a:spcPts val="0"/>
                        </a:spcBef>
                        <a:spcAft>
                          <a:spcPts val="0"/>
                        </a:spcAft>
                        <a:buClr>
                          <a:schemeClr val="dk1"/>
                        </a:buClr>
                        <a:buSzPts val="1100"/>
                        <a:buFont typeface="Arial"/>
                        <a:buNone/>
                      </a:pPr>
                      <a:r>
                        <a:rPr lang="es">
                          <a:solidFill>
                            <a:srgbClr val="CCCCCC"/>
                          </a:solidFill>
                        </a:rPr>
                        <a:t>    &lt;</a:t>
                      </a:r>
                      <a:r>
                        <a:rPr lang="es">
                          <a:solidFill>
                            <a:srgbClr val="E06666"/>
                          </a:solidFill>
                        </a:rPr>
                        <a:t>li</a:t>
                      </a:r>
                      <a:r>
                        <a:rPr lang="es">
                          <a:solidFill>
                            <a:srgbClr val="CCCCCC"/>
                          </a:solidFill>
                        </a:rPr>
                        <a:t>&gt;Servicios&lt;/</a:t>
                      </a:r>
                      <a:r>
                        <a:rPr lang="es">
                          <a:solidFill>
                            <a:srgbClr val="E06666"/>
                          </a:solidFill>
                        </a:rPr>
                        <a:t>li</a:t>
                      </a:r>
                      <a:r>
                        <a:rPr lang="es">
                          <a:solidFill>
                            <a:srgbClr val="CCCCCC"/>
                          </a:solidFill>
                        </a:rPr>
                        <a:t>&gt;</a:t>
                      </a:r>
                      <a:endParaRPr>
                        <a:solidFill>
                          <a:srgbClr val="CCCCCC"/>
                        </a:solidFill>
                      </a:endParaRPr>
                    </a:p>
                    <a:p>
                      <a:pPr marL="0" lvl="0" indent="0" algn="l" rtl="0">
                        <a:spcBef>
                          <a:spcPts val="0"/>
                        </a:spcBef>
                        <a:spcAft>
                          <a:spcPts val="0"/>
                        </a:spcAft>
                        <a:buClr>
                          <a:schemeClr val="dk1"/>
                        </a:buClr>
                        <a:buSzPts val="1100"/>
                        <a:buFont typeface="Arial"/>
                        <a:buNone/>
                      </a:pPr>
                      <a:r>
                        <a:rPr lang="es">
                          <a:solidFill>
                            <a:srgbClr val="CCCCCC"/>
                          </a:solidFill>
                        </a:rPr>
                        <a:t>    &lt;</a:t>
                      </a:r>
                      <a:r>
                        <a:rPr lang="es">
                          <a:solidFill>
                            <a:srgbClr val="E06666"/>
                          </a:solidFill>
                        </a:rPr>
                        <a:t>li</a:t>
                      </a:r>
                      <a:r>
                        <a:rPr lang="es">
                          <a:solidFill>
                            <a:srgbClr val="CCCCCC"/>
                          </a:solidFill>
                        </a:rPr>
                        <a:t>&gt;Contacto&lt;/</a:t>
                      </a:r>
                      <a:r>
                        <a:rPr lang="es">
                          <a:solidFill>
                            <a:srgbClr val="E06666"/>
                          </a:solidFill>
                        </a:rPr>
                        <a:t>li</a:t>
                      </a:r>
                      <a:r>
                        <a:rPr lang="es">
                          <a:solidFill>
                            <a:srgbClr val="CCCCCC"/>
                          </a:solidFill>
                        </a:rPr>
                        <a:t>&gt;</a:t>
                      </a:r>
                      <a:endParaRPr>
                        <a:solidFill>
                          <a:srgbClr val="CCCCCC"/>
                        </a:solidFill>
                      </a:endParaRPr>
                    </a:p>
                    <a:p>
                      <a:pPr marL="0" lvl="0" indent="0" algn="l" rtl="0">
                        <a:spcBef>
                          <a:spcPts val="0"/>
                        </a:spcBef>
                        <a:spcAft>
                          <a:spcPts val="0"/>
                        </a:spcAft>
                        <a:buClr>
                          <a:schemeClr val="dk1"/>
                        </a:buClr>
                        <a:buSzPts val="1100"/>
                        <a:buFont typeface="Arial"/>
                        <a:buNone/>
                      </a:pPr>
                      <a:r>
                        <a:rPr lang="es">
                          <a:solidFill>
                            <a:srgbClr val="CCCCCC"/>
                          </a:solidFill>
                        </a:rPr>
                        <a:t>&lt;/</a:t>
                      </a:r>
                      <a:r>
                        <a:rPr lang="es">
                          <a:solidFill>
                            <a:srgbClr val="E06666"/>
                          </a:solidFill>
                        </a:rPr>
                        <a:t>ul</a:t>
                      </a:r>
                      <a:r>
                        <a:rPr lang="es">
                          <a:solidFill>
                            <a:srgbClr val="CCCCCC"/>
                          </a:solidFill>
                        </a:rPr>
                        <a:t>&gt;</a:t>
                      </a:r>
                      <a:endParaRPr>
                        <a:solidFill>
                          <a:srgbClr val="CCCCCC"/>
                        </a:solidFill>
                      </a:endParaRPr>
                    </a:p>
                    <a:p>
                      <a:pPr marL="0" lvl="0" indent="0" algn="l" rtl="0">
                        <a:spcBef>
                          <a:spcPts val="0"/>
                        </a:spcBef>
                        <a:spcAft>
                          <a:spcPts val="0"/>
                        </a:spcAft>
                        <a:buNone/>
                      </a:pPr>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Anidar listas</a:t>
            </a:r>
            <a:endParaRPr sz="4000" b="1" i="0" u="none" strike="noStrike" cap="none">
              <a:solidFill>
                <a:schemeClr val="dk1"/>
              </a:solidFill>
              <a:latin typeface="DM Sans"/>
              <a:ea typeface="DM Sans"/>
              <a:cs typeface="DM Sans"/>
              <a:sym typeface="DM Sans"/>
            </a:endParaRPr>
          </a:p>
        </p:txBody>
      </p:sp>
      <p:sp>
        <p:nvSpPr>
          <p:cNvPr id="191" name="Google Shape;191;p25"/>
          <p:cNvSpPr txBox="1"/>
          <p:nvPr/>
        </p:nvSpPr>
        <p:spPr>
          <a:xfrm>
            <a:off x="473350" y="1707025"/>
            <a:ext cx="6087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a:latin typeface="DM Sans"/>
                <a:ea typeface="DM Sans"/>
                <a:cs typeface="DM Sans"/>
                <a:sym typeface="DM Sans"/>
              </a:rPr>
              <a:t>Es probable que te veas en la necesidad de crear una estructura de sublistas como la siguiente: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Computadoras portátiles:</a:t>
            </a:r>
            <a:endParaRPr sz="1350">
              <a:latin typeface="DM Sans"/>
              <a:ea typeface="DM Sans"/>
              <a:cs typeface="DM Sans"/>
              <a:sym typeface="DM Sans"/>
            </a:endParaRPr>
          </a:p>
          <a:p>
            <a:pPr marL="9144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Procesador I4.</a:t>
            </a:r>
            <a:endParaRPr sz="1350">
              <a:latin typeface="DM Sans"/>
              <a:ea typeface="DM Sans"/>
              <a:cs typeface="DM Sans"/>
              <a:sym typeface="DM Sans"/>
            </a:endParaRPr>
          </a:p>
          <a:p>
            <a:pPr marL="9144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Procesador I5.</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Computadoras de escritorio:</a:t>
            </a:r>
            <a:endParaRPr sz="1350">
              <a:latin typeface="DM Sans"/>
              <a:ea typeface="DM Sans"/>
              <a:cs typeface="DM Sans"/>
              <a:sym typeface="DM Sans"/>
            </a:endParaRPr>
          </a:p>
          <a:p>
            <a:pPr marL="9144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Procesador Pentium.</a:t>
            </a:r>
            <a:endParaRPr sz="1350">
              <a:latin typeface="DM Sans"/>
              <a:ea typeface="DM Sans"/>
              <a:cs typeface="DM Sans"/>
              <a:sym typeface="DM Sans"/>
            </a:endParaRPr>
          </a:p>
          <a:p>
            <a:pPr marL="914400" marR="0" lvl="0" indent="-314325" algn="l" rtl="0">
              <a:lnSpc>
                <a:spcPct val="100000"/>
              </a:lnSpc>
              <a:spcBef>
                <a:spcPts val="0"/>
              </a:spcBef>
              <a:spcAft>
                <a:spcPts val="0"/>
              </a:spcAft>
              <a:buSzPts val="1350"/>
              <a:buFont typeface="DM Sans"/>
              <a:buChar char="-"/>
            </a:pPr>
            <a:r>
              <a:rPr lang="es" sz="1350">
                <a:latin typeface="DM Sans"/>
                <a:ea typeface="DM Sans"/>
                <a:cs typeface="DM Sans"/>
                <a:sym typeface="DM Sans"/>
              </a:rPr>
              <a:t>Procesador Celeron.</a:t>
            </a:r>
            <a:endParaRPr sz="1350">
              <a:latin typeface="DM Sans"/>
              <a:ea typeface="DM Sans"/>
              <a:cs typeface="DM Sans"/>
              <a:sym typeface="DM Sans"/>
            </a:endParaRPr>
          </a:p>
        </p:txBody>
      </p:sp>
      <p:grpSp>
        <p:nvGrpSpPr>
          <p:cNvPr id="192" name="Google Shape;192;p25"/>
          <p:cNvGrpSpPr/>
          <p:nvPr/>
        </p:nvGrpSpPr>
        <p:grpSpPr>
          <a:xfrm>
            <a:off x="8212551" y="169348"/>
            <a:ext cx="738900" cy="738900"/>
            <a:chOff x="473351" y="619523"/>
            <a:chExt cx="738900" cy="738900"/>
          </a:xfrm>
        </p:grpSpPr>
        <p:sp>
          <p:nvSpPr>
            <p:cNvPr id="193" name="Google Shape;193;p2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4" name="Google Shape;194;p2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pSp>
        <p:nvGrpSpPr>
          <p:cNvPr id="199" name="Google Shape;199;p26"/>
          <p:cNvGrpSpPr/>
          <p:nvPr/>
        </p:nvGrpSpPr>
        <p:grpSpPr>
          <a:xfrm>
            <a:off x="4202556" y="994173"/>
            <a:ext cx="738900" cy="738900"/>
            <a:chOff x="974706" y="2467173"/>
            <a:chExt cx="738900" cy="738900"/>
          </a:xfrm>
        </p:grpSpPr>
        <p:sp>
          <p:nvSpPr>
            <p:cNvPr id="200" name="Google Shape;200;p2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2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202" name="Google Shape;202;p26"/>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Listas</a:t>
            </a:r>
            <a:endParaRPr sz="4000" b="1" i="0" u="none" strike="noStrike" cap="none">
              <a:solidFill>
                <a:schemeClr val="dk1"/>
              </a:solidFill>
              <a:highlight>
                <a:srgbClr val="EAFF6A"/>
              </a:highlight>
              <a:latin typeface="DM Sans"/>
              <a:ea typeface="DM Sans"/>
              <a:cs typeface="DM Sans"/>
              <a:sym typeface="DM Sans"/>
            </a:endParaRPr>
          </a:p>
        </p:txBody>
      </p:sp>
      <p:sp>
        <p:nvSpPr>
          <p:cNvPr id="203" name="Google Shape;203;p26"/>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10 minutos</a:t>
            </a:r>
            <a:endParaRPr sz="2000" b="1" i="0" u="none" strike="noStrike" cap="none">
              <a:solidFill>
                <a:srgbClr val="83AEFB"/>
              </a:solidFill>
              <a:latin typeface="DM Sans"/>
              <a:ea typeface="DM Sans"/>
              <a:cs typeface="DM Sans"/>
              <a:sym typeface="DM Sans"/>
            </a:endParaRPr>
          </a:p>
        </p:txBody>
      </p:sp>
      <p:sp>
        <p:nvSpPr>
          <p:cNvPr id="204" name="Google Shape;204;p26"/>
          <p:cNvSpPr txBox="1"/>
          <p:nvPr/>
        </p:nvSpPr>
        <p:spPr>
          <a:xfrm>
            <a:off x="987300" y="29475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Crea dos listas usando las etiquetas de HTML.</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7"/>
          <p:cNvPicPr preferRelativeResize="0"/>
          <p:nvPr/>
        </p:nvPicPr>
        <p:blipFill rotWithShape="1">
          <a:blip r:embed="rId3">
            <a:alphaModFix/>
          </a:blip>
          <a:srcRect l="17943" r="17949"/>
          <a:stretch/>
        </p:blipFill>
        <p:spPr>
          <a:xfrm>
            <a:off x="5846650" y="0"/>
            <a:ext cx="3297374" cy="5143499"/>
          </a:xfrm>
          <a:prstGeom prst="rect">
            <a:avLst/>
          </a:prstGeom>
          <a:noFill/>
          <a:ln>
            <a:noFill/>
          </a:ln>
        </p:spPr>
      </p:pic>
      <p:grpSp>
        <p:nvGrpSpPr>
          <p:cNvPr id="210" name="Google Shape;210;p27"/>
          <p:cNvGrpSpPr/>
          <p:nvPr/>
        </p:nvGrpSpPr>
        <p:grpSpPr>
          <a:xfrm>
            <a:off x="457347" y="468298"/>
            <a:ext cx="431074" cy="431074"/>
            <a:chOff x="974706" y="2467173"/>
            <a:chExt cx="738900" cy="738900"/>
          </a:xfrm>
        </p:grpSpPr>
        <p:sp>
          <p:nvSpPr>
            <p:cNvPr id="211" name="Google Shape;211;p2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2" name="Google Shape;212;p27"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213" name="Google Shape;213;p27"/>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Listas</a:t>
            </a:r>
            <a:endParaRPr sz="4000" b="1" i="0" u="none" strike="noStrike" cap="none">
              <a:solidFill>
                <a:schemeClr val="dk1"/>
              </a:solidFill>
              <a:latin typeface="DM Sans"/>
              <a:ea typeface="DM Sans"/>
              <a:cs typeface="DM Sans"/>
              <a:sym typeface="DM Sans"/>
            </a:endParaRPr>
          </a:p>
        </p:txBody>
      </p:sp>
      <p:pic>
        <p:nvPicPr>
          <p:cNvPr id="214" name="Google Shape;214;p27"/>
          <p:cNvPicPr preferRelativeResize="0"/>
          <p:nvPr/>
        </p:nvPicPr>
        <p:blipFill rotWithShape="1">
          <a:blip r:embed="rId5">
            <a:alphaModFix/>
          </a:blip>
          <a:srcRect/>
          <a:stretch/>
        </p:blipFill>
        <p:spPr>
          <a:xfrm>
            <a:off x="7811413" y="4692275"/>
            <a:ext cx="1150750" cy="267575"/>
          </a:xfrm>
          <a:prstGeom prst="rect">
            <a:avLst/>
          </a:prstGeom>
          <a:noFill/>
          <a:ln>
            <a:noFill/>
          </a:ln>
        </p:spPr>
      </p:pic>
      <p:sp>
        <p:nvSpPr>
          <p:cNvPr id="215" name="Google Shape;215;p27"/>
          <p:cNvSpPr txBox="1"/>
          <p:nvPr/>
        </p:nvSpPr>
        <p:spPr>
          <a:xfrm>
            <a:off x="549525" y="2710938"/>
            <a:ext cx="49872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 dos listas usando las etiquetas de HTML: una con viñetas que contenga cinco nombres, y otra ordenada con 5 pasos para preparar un mate o café.</a:t>
            </a:r>
            <a:endParaRPr sz="1350" b="0" i="0" u="none" strike="noStrike" cap="none">
              <a:solidFill>
                <a:srgbClr val="000000"/>
              </a:solidFill>
              <a:latin typeface="DM Sans"/>
              <a:ea typeface="DM Sans"/>
              <a:cs typeface="DM Sans"/>
              <a:sym typeface="DM Sans"/>
            </a:endParaRPr>
          </a:p>
        </p:txBody>
      </p:sp>
      <p:sp>
        <p:nvSpPr>
          <p:cNvPr id="216" name="Google Shape;216;p27"/>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Tablas</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Tablas</a:t>
            </a:r>
            <a:endParaRPr sz="4000" b="1" i="0" u="none" strike="noStrike" cap="none">
              <a:solidFill>
                <a:schemeClr val="dk1"/>
              </a:solidFill>
              <a:latin typeface="DM Sans"/>
              <a:ea typeface="DM Sans"/>
              <a:cs typeface="DM Sans"/>
              <a:sym typeface="DM Sans"/>
            </a:endParaRPr>
          </a:p>
        </p:txBody>
      </p:sp>
      <p:sp>
        <p:nvSpPr>
          <p:cNvPr id="227" name="Google Shape;227;p29"/>
          <p:cNvSpPr txBox="1"/>
          <p:nvPr/>
        </p:nvSpPr>
        <p:spPr>
          <a:xfrm>
            <a:off x="473350" y="1908175"/>
            <a:ext cx="3834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Son un </a:t>
            </a:r>
            <a:r>
              <a:rPr lang="es" sz="1350">
                <a:highlight>
                  <a:schemeClr val="accent6"/>
                </a:highlight>
                <a:latin typeface="DM Sans"/>
                <a:ea typeface="DM Sans"/>
                <a:cs typeface="DM Sans"/>
                <a:sym typeface="DM Sans"/>
              </a:rPr>
              <a:t>conjunto de celdas organizadas</a:t>
            </a:r>
            <a:r>
              <a:rPr lang="es" sz="1350">
                <a:latin typeface="DM Sans"/>
                <a:ea typeface="DM Sans"/>
                <a:cs typeface="DM Sans"/>
                <a:sym typeface="DM Sans"/>
              </a:rPr>
              <a:t>, dentro de las cuales es posible alojar distintos contenidos. HTML dispone de una gran variedad de etiquetas y atributos para crear tablas. </a:t>
            </a:r>
            <a:r>
              <a:rPr lang="es" sz="1350">
                <a:highlight>
                  <a:schemeClr val="accent6"/>
                </a:highlight>
                <a:latin typeface="DM Sans"/>
                <a:ea typeface="DM Sans"/>
                <a:cs typeface="DM Sans"/>
                <a:sym typeface="DM Sans"/>
              </a:rPr>
              <a:t>Sirven para representar información tabulada, en filas y columnas.</a:t>
            </a:r>
            <a:endParaRPr sz="1350" b="0" i="0" u="none" strike="noStrike" cap="none">
              <a:solidFill>
                <a:srgbClr val="000000"/>
              </a:solidFill>
              <a:highlight>
                <a:schemeClr val="accent6"/>
              </a:highlight>
              <a:latin typeface="DM Sans"/>
              <a:ea typeface="DM Sans"/>
              <a:cs typeface="DM Sans"/>
              <a:sym typeface="DM Sans"/>
            </a:endParaRPr>
          </a:p>
        </p:txBody>
      </p:sp>
      <p:sp>
        <p:nvSpPr>
          <p:cNvPr id="228" name="Google Shape;228;p29"/>
          <p:cNvSpPr txBox="1"/>
          <p:nvPr/>
        </p:nvSpPr>
        <p:spPr>
          <a:xfrm>
            <a:off x="4527575" y="1908175"/>
            <a:ext cx="38346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HTML4 las tablas se usaban para maquetar. Cuando CSS creció y se hizo más fuerte, nacieron los detractores de las tablas.</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p:nvPr/>
        </p:nvSpPr>
        <p:spPr>
          <a:xfrm>
            <a:off x="476250" y="38377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Etiquetas básicas para tablas en HTML</a:t>
            </a:r>
            <a:endParaRPr sz="4000" b="1" i="0" u="none" strike="noStrike" cap="none">
              <a:solidFill>
                <a:schemeClr val="dk1"/>
              </a:solidFill>
              <a:latin typeface="DM Sans"/>
              <a:ea typeface="DM Sans"/>
              <a:cs typeface="DM Sans"/>
              <a:sym typeface="DM Sans"/>
            </a:endParaRPr>
          </a:p>
        </p:txBody>
      </p:sp>
      <p:graphicFrame>
        <p:nvGraphicFramePr>
          <p:cNvPr id="234" name="Google Shape;234;p30"/>
          <p:cNvGraphicFramePr/>
          <p:nvPr/>
        </p:nvGraphicFramePr>
        <p:xfrm>
          <a:off x="952500" y="2173750"/>
          <a:ext cx="3000000" cy="3000000"/>
        </p:xfrm>
        <a:graphic>
          <a:graphicData uri="http://schemas.openxmlformats.org/drawingml/2006/table">
            <a:tbl>
              <a:tblPr>
                <a:noFill/>
                <a:tableStyleId>{7E36B0E9-B3D2-4599-BA02-6912C0ECEE04}</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a:p>
                  </a:txBody>
                  <a:tcPr marL="91425" marR="91425" marT="91425" marB="91425">
                    <a:lnB w="9525" cap="flat" cmpd="sng">
                      <a:solidFill>
                        <a:srgbClr val="9E9E9E"/>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sz="1000">
                          <a:latin typeface="Helvetica Neue"/>
                          <a:ea typeface="Helvetica Neue"/>
                          <a:cs typeface="Helvetica Neue"/>
                          <a:sym typeface="Helvetica Neue"/>
                        </a:rPr>
                        <a:t>Fila 1 - Columna 1</a:t>
                      </a:r>
                      <a:endParaRPr sz="1000">
                        <a:latin typeface="Helvetica Neue"/>
                        <a:ea typeface="Helvetica Neue"/>
                        <a:cs typeface="Helvetica Neue"/>
                        <a:sym typeface="Helvetica Neu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1 - Columna 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1 - Columna 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1 - Columna 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1 - Columna 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2 - Columna 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2 - Columna 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2 - Columna 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2 - Columna 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2 - Columna 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3 - Columna 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s" sz="1000">
                          <a:solidFill>
                            <a:srgbClr val="000000"/>
                          </a:solidFill>
                          <a:latin typeface="Helvetica Neue"/>
                          <a:ea typeface="Helvetica Neue"/>
                          <a:cs typeface="Helvetica Neue"/>
                          <a:sym typeface="Helvetica Neue"/>
                        </a:rPr>
                        <a:t>Fila 3 - Columna 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3 - Columna 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3 - Columna 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Clr>
                          <a:srgbClr val="000000"/>
                        </a:buClr>
                        <a:buSzPts val="1100"/>
                        <a:buFont typeface="Arial"/>
                        <a:buNone/>
                      </a:pPr>
                      <a:r>
                        <a:rPr lang="es" sz="1000">
                          <a:solidFill>
                            <a:srgbClr val="000000"/>
                          </a:solidFill>
                          <a:latin typeface="Helvetica Neue"/>
                          <a:ea typeface="Helvetica Neue"/>
                          <a:cs typeface="Helvetica Neue"/>
                          <a:sym typeface="Helvetica Neue"/>
                        </a:rPr>
                        <a:t>Fila 3 - Columna 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bl>
          </a:graphicData>
        </a:graphic>
      </p:graphicFrame>
      <p:cxnSp>
        <p:nvCxnSpPr>
          <p:cNvPr id="235" name="Google Shape;235;p30"/>
          <p:cNvCxnSpPr/>
          <p:nvPr/>
        </p:nvCxnSpPr>
        <p:spPr>
          <a:xfrm>
            <a:off x="952500" y="2162300"/>
            <a:ext cx="0" cy="1562100"/>
          </a:xfrm>
          <a:prstGeom prst="straightConnector1">
            <a:avLst/>
          </a:prstGeom>
          <a:noFill/>
          <a:ln w="28575" cap="flat" cmpd="sng">
            <a:solidFill>
              <a:schemeClr val="accent5"/>
            </a:solidFill>
            <a:prstDash val="solid"/>
            <a:round/>
            <a:headEnd type="none" w="med" len="med"/>
            <a:tailEnd type="none" w="med" len="med"/>
          </a:ln>
        </p:spPr>
      </p:cxnSp>
      <p:cxnSp>
        <p:nvCxnSpPr>
          <p:cNvPr id="236" name="Google Shape;236;p30"/>
          <p:cNvCxnSpPr/>
          <p:nvPr/>
        </p:nvCxnSpPr>
        <p:spPr>
          <a:xfrm>
            <a:off x="8191500" y="2173750"/>
            <a:ext cx="0" cy="1562100"/>
          </a:xfrm>
          <a:prstGeom prst="straightConnector1">
            <a:avLst/>
          </a:prstGeom>
          <a:noFill/>
          <a:ln w="28575" cap="flat" cmpd="sng">
            <a:solidFill>
              <a:schemeClr val="accent5"/>
            </a:solidFill>
            <a:prstDash val="solid"/>
            <a:round/>
            <a:headEnd type="none" w="med" len="med"/>
            <a:tailEnd type="none" w="med" len="med"/>
          </a:ln>
        </p:spPr>
      </p:cxnSp>
      <p:cxnSp>
        <p:nvCxnSpPr>
          <p:cNvPr id="237" name="Google Shape;237;p30"/>
          <p:cNvCxnSpPr/>
          <p:nvPr/>
        </p:nvCxnSpPr>
        <p:spPr>
          <a:xfrm rot="10800000">
            <a:off x="977150" y="3717925"/>
            <a:ext cx="7231500" cy="9600"/>
          </a:xfrm>
          <a:prstGeom prst="straightConnector1">
            <a:avLst/>
          </a:prstGeom>
          <a:noFill/>
          <a:ln w="28575" cap="flat" cmpd="sng">
            <a:solidFill>
              <a:schemeClr val="accent5"/>
            </a:solidFill>
            <a:prstDash val="solid"/>
            <a:round/>
            <a:headEnd type="none" w="med" len="med"/>
            <a:tailEnd type="none" w="med" len="med"/>
          </a:ln>
        </p:spPr>
      </p:cxnSp>
      <p:cxnSp>
        <p:nvCxnSpPr>
          <p:cNvPr id="238" name="Google Shape;238;p30"/>
          <p:cNvCxnSpPr/>
          <p:nvPr/>
        </p:nvCxnSpPr>
        <p:spPr>
          <a:xfrm rot="10800000">
            <a:off x="956250" y="2173750"/>
            <a:ext cx="7231500" cy="9600"/>
          </a:xfrm>
          <a:prstGeom prst="straightConnector1">
            <a:avLst/>
          </a:prstGeom>
          <a:noFill/>
          <a:ln w="28575" cap="flat" cmpd="sng">
            <a:solidFill>
              <a:schemeClr val="accent5"/>
            </a:solidFill>
            <a:prstDash val="solid"/>
            <a:round/>
            <a:headEnd type="none" w="med" len="med"/>
            <a:tailEnd type="none" w="med" len="med"/>
          </a:ln>
        </p:spPr>
      </p:cxnSp>
      <p:sp>
        <p:nvSpPr>
          <p:cNvPr id="239" name="Google Shape;239;p30"/>
          <p:cNvSpPr/>
          <p:nvPr/>
        </p:nvSpPr>
        <p:spPr>
          <a:xfrm>
            <a:off x="171450" y="2569950"/>
            <a:ext cx="609600" cy="281400"/>
          </a:xfrm>
          <a:prstGeom prst="roundRect">
            <a:avLst>
              <a:gd name="adj" fmla="val 17816"/>
            </a:avLst>
          </a:prstGeom>
          <a:solidFill>
            <a:schemeClr val="accent4"/>
          </a:solidFill>
          <a:ln>
            <a:noFill/>
          </a:ln>
        </p:spPr>
        <p:txBody>
          <a:bodyPr spcFirstLastPara="1" wrap="square" lIns="91425" tIns="91425" rIns="91425" bIns="91425" anchor="ctr" anchorCtr="0">
            <a:noAutofit/>
          </a:bodyPr>
          <a:lstStyle/>
          <a:p>
            <a:pPr marL="0" lvl="0" indent="0" algn="l" rtl="0">
              <a:lnSpc>
                <a:spcPct val="150000"/>
              </a:lnSpc>
              <a:spcBef>
                <a:spcPts val="1100"/>
              </a:spcBef>
              <a:spcAft>
                <a:spcPts val="0"/>
              </a:spcAft>
              <a:buClr>
                <a:srgbClr val="000000"/>
              </a:buClr>
              <a:buSzPts val="1800"/>
              <a:buFont typeface="Arial"/>
              <a:buNone/>
            </a:pPr>
            <a:r>
              <a:rPr lang="es" sz="1350" b="1">
                <a:latin typeface="DM Sans"/>
                <a:ea typeface="DM Sans"/>
                <a:cs typeface="DM Sans"/>
                <a:sym typeface="DM Sans"/>
              </a:rPr>
              <a:t>&lt;tr&gt;</a:t>
            </a:r>
            <a:endParaRPr sz="1350">
              <a:latin typeface="DM Sans"/>
              <a:ea typeface="DM Sans"/>
              <a:cs typeface="DM Sans"/>
              <a:sym typeface="DM Sans"/>
            </a:endParaRPr>
          </a:p>
        </p:txBody>
      </p:sp>
      <p:sp>
        <p:nvSpPr>
          <p:cNvPr id="240" name="Google Shape;240;p30"/>
          <p:cNvSpPr/>
          <p:nvPr/>
        </p:nvSpPr>
        <p:spPr>
          <a:xfrm>
            <a:off x="171450" y="2941425"/>
            <a:ext cx="609600" cy="281400"/>
          </a:xfrm>
          <a:prstGeom prst="roundRect">
            <a:avLst>
              <a:gd name="adj" fmla="val 17816"/>
            </a:avLst>
          </a:prstGeom>
          <a:solidFill>
            <a:schemeClr val="accent4"/>
          </a:solidFill>
          <a:ln>
            <a:noFill/>
          </a:ln>
        </p:spPr>
        <p:txBody>
          <a:bodyPr spcFirstLastPara="1" wrap="square" lIns="91425" tIns="91425" rIns="91425" bIns="91425" anchor="ctr" anchorCtr="0">
            <a:noAutofit/>
          </a:bodyPr>
          <a:lstStyle/>
          <a:p>
            <a:pPr marL="0" lvl="0" indent="0" algn="l" rtl="0">
              <a:lnSpc>
                <a:spcPct val="150000"/>
              </a:lnSpc>
              <a:spcBef>
                <a:spcPts val="1100"/>
              </a:spcBef>
              <a:spcAft>
                <a:spcPts val="0"/>
              </a:spcAft>
              <a:buClr>
                <a:srgbClr val="000000"/>
              </a:buClr>
              <a:buSzPts val="1800"/>
              <a:buFont typeface="Arial"/>
              <a:buNone/>
            </a:pPr>
            <a:r>
              <a:rPr lang="es" sz="1350" b="1">
                <a:latin typeface="DM Sans"/>
                <a:ea typeface="DM Sans"/>
                <a:cs typeface="DM Sans"/>
                <a:sym typeface="DM Sans"/>
              </a:rPr>
              <a:t>&lt;tr&gt;</a:t>
            </a:r>
            <a:endParaRPr sz="1350">
              <a:latin typeface="DM Sans"/>
              <a:ea typeface="DM Sans"/>
              <a:cs typeface="DM Sans"/>
              <a:sym typeface="DM Sans"/>
            </a:endParaRPr>
          </a:p>
        </p:txBody>
      </p:sp>
      <p:sp>
        <p:nvSpPr>
          <p:cNvPr id="241" name="Google Shape;241;p30"/>
          <p:cNvSpPr/>
          <p:nvPr/>
        </p:nvSpPr>
        <p:spPr>
          <a:xfrm>
            <a:off x="171450" y="3370050"/>
            <a:ext cx="609600" cy="281400"/>
          </a:xfrm>
          <a:prstGeom prst="roundRect">
            <a:avLst>
              <a:gd name="adj" fmla="val 17816"/>
            </a:avLst>
          </a:prstGeom>
          <a:solidFill>
            <a:schemeClr val="accent4"/>
          </a:solidFill>
          <a:ln>
            <a:noFill/>
          </a:ln>
        </p:spPr>
        <p:txBody>
          <a:bodyPr spcFirstLastPara="1" wrap="square" lIns="91425" tIns="91425" rIns="91425" bIns="91425" anchor="ctr" anchorCtr="0">
            <a:noAutofit/>
          </a:bodyPr>
          <a:lstStyle/>
          <a:p>
            <a:pPr marL="0" lvl="0" indent="0" algn="l" rtl="0">
              <a:lnSpc>
                <a:spcPct val="150000"/>
              </a:lnSpc>
              <a:spcBef>
                <a:spcPts val="1100"/>
              </a:spcBef>
              <a:spcAft>
                <a:spcPts val="0"/>
              </a:spcAft>
              <a:buClr>
                <a:srgbClr val="000000"/>
              </a:buClr>
              <a:buSzPts val="1800"/>
              <a:buFont typeface="Arial"/>
              <a:buNone/>
            </a:pPr>
            <a:r>
              <a:rPr lang="es" sz="1350" b="1">
                <a:latin typeface="DM Sans"/>
                <a:ea typeface="DM Sans"/>
                <a:cs typeface="DM Sans"/>
                <a:sym typeface="DM Sans"/>
              </a:rPr>
              <a:t>&lt;tr&gt;</a:t>
            </a:r>
            <a:endParaRPr sz="1350">
              <a:latin typeface="DM Sans"/>
              <a:ea typeface="DM Sans"/>
              <a:cs typeface="DM Sans"/>
              <a:sym typeface="DM Sans"/>
            </a:endParaRPr>
          </a:p>
        </p:txBody>
      </p:sp>
      <p:sp>
        <p:nvSpPr>
          <p:cNvPr id="242" name="Google Shape;242;p30"/>
          <p:cNvSpPr/>
          <p:nvPr/>
        </p:nvSpPr>
        <p:spPr>
          <a:xfrm>
            <a:off x="8303100" y="2589000"/>
            <a:ext cx="609600" cy="281400"/>
          </a:xfrm>
          <a:prstGeom prst="roundRect">
            <a:avLst>
              <a:gd name="adj" fmla="val 17816"/>
            </a:avLst>
          </a:prstGeom>
          <a:solidFill>
            <a:schemeClr val="accent4"/>
          </a:solidFill>
          <a:ln>
            <a:noFill/>
          </a:ln>
        </p:spPr>
        <p:txBody>
          <a:bodyPr spcFirstLastPara="1" wrap="square" lIns="91425" tIns="91425" rIns="91425" bIns="91425" anchor="ctr" anchorCtr="0">
            <a:noAutofit/>
          </a:bodyPr>
          <a:lstStyle/>
          <a:p>
            <a:pPr marL="0" lvl="0" indent="0" algn="l" rtl="0">
              <a:lnSpc>
                <a:spcPct val="150000"/>
              </a:lnSpc>
              <a:spcBef>
                <a:spcPts val="1100"/>
              </a:spcBef>
              <a:spcAft>
                <a:spcPts val="0"/>
              </a:spcAft>
              <a:buClr>
                <a:srgbClr val="000000"/>
              </a:buClr>
              <a:buSzPts val="1800"/>
              <a:buFont typeface="Arial"/>
              <a:buNone/>
            </a:pPr>
            <a:r>
              <a:rPr lang="es" sz="1350" b="1">
                <a:latin typeface="DM Sans"/>
                <a:ea typeface="DM Sans"/>
                <a:cs typeface="DM Sans"/>
                <a:sym typeface="DM Sans"/>
              </a:rPr>
              <a:t>&lt;tr&gt;</a:t>
            </a:r>
            <a:endParaRPr sz="1350">
              <a:latin typeface="DM Sans"/>
              <a:ea typeface="DM Sans"/>
              <a:cs typeface="DM Sans"/>
              <a:sym typeface="DM Sans"/>
            </a:endParaRPr>
          </a:p>
        </p:txBody>
      </p:sp>
      <p:sp>
        <p:nvSpPr>
          <p:cNvPr id="243" name="Google Shape;243;p30"/>
          <p:cNvSpPr/>
          <p:nvPr/>
        </p:nvSpPr>
        <p:spPr>
          <a:xfrm>
            <a:off x="8303100" y="2960475"/>
            <a:ext cx="609600" cy="281400"/>
          </a:xfrm>
          <a:prstGeom prst="roundRect">
            <a:avLst>
              <a:gd name="adj" fmla="val 17816"/>
            </a:avLst>
          </a:prstGeom>
          <a:solidFill>
            <a:schemeClr val="accent4"/>
          </a:solidFill>
          <a:ln>
            <a:noFill/>
          </a:ln>
        </p:spPr>
        <p:txBody>
          <a:bodyPr spcFirstLastPara="1" wrap="square" lIns="91425" tIns="91425" rIns="91425" bIns="91425" anchor="ctr" anchorCtr="0">
            <a:noAutofit/>
          </a:bodyPr>
          <a:lstStyle/>
          <a:p>
            <a:pPr marL="0" lvl="0" indent="0" algn="l" rtl="0">
              <a:lnSpc>
                <a:spcPct val="150000"/>
              </a:lnSpc>
              <a:spcBef>
                <a:spcPts val="1100"/>
              </a:spcBef>
              <a:spcAft>
                <a:spcPts val="0"/>
              </a:spcAft>
              <a:buClr>
                <a:srgbClr val="000000"/>
              </a:buClr>
              <a:buSzPts val="1800"/>
              <a:buFont typeface="Arial"/>
              <a:buNone/>
            </a:pPr>
            <a:r>
              <a:rPr lang="es" sz="1350" b="1">
                <a:latin typeface="DM Sans"/>
                <a:ea typeface="DM Sans"/>
                <a:cs typeface="DM Sans"/>
                <a:sym typeface="DM Sans"/>
              </a:rPr>
              <a:t>&lt;tr&gt;</a:t>
            </a:r>
            <a:endParaRPr sz="1350">
              <a:latin typeface="DM Sans"/>
              <a:ea typeface="DM Sans"/>
              <a:cs typeface="DM Sans"/>
              <a:sym typeface="DM Sans"/>
            </a:endParaRPr>
          </a:p>
        </p:txBody>
      </p:sp>
      <p:sp>
        <p:nvSpPr>
          <p:cNvPr id="244" name="Google Shape;244;p30"/>
          <p:cNvSpPr/>
          <p:nvPr/>
        </p:nvSpPr>
        <p:spPr>
          <a:xfrm>
            <a:off x="8303100" y="3389100"/>
            <a:ext cx="609600" cy="281400"/>
          </a:xfrm>
          <a:prstGeom prst="roundRect">
            <a:avLst>
              <a:gd name="adj" fmla="val 17816"/>
            </a:avLst>
          </a:prstGeom>
          <a:solidFill>
            <a:schemeClr val="accent4"/>
          </a:solidFill>
          <a:ln>
            <a:noFill/>
          </a:ln>
        </p:spPr>
        <p:txBody>
          <a:bodyPr spcFirstLastPara="1" wrap="square" lIns="91425" tIns="91425" rIns="91425" bIns="91425" anchor="ctr" anchorCtr="0">
            <a:noAutofit/>
          </a:bodyPr>
          <a:lstStyle/>
          <a:p>
            <a:pPr marL="0" lvl="0" indent="0" algn="l" rtl="0">
              <a:lnSpc>
                <a:spcPct val="150000"/>
              </a:lnSpc>
              <a:spcBef>
                <a:spcPts val="1100"/>
              </a:spcBef>
              <a:spcAft>
                <a:spcPts val="0"/>
              </a:spcAft>
              <a:buClr>
                <a:srgbClr val="000000"/>
              </a:buClr>
              <a:buSzPts val="1800"/>
              <a:buFont typeface="Arial"/>
              <a:buNone/>
            </a:pPr>
            <a:r>
              <a:rPr lang="es" sz="1350" b="1">
                <a:latin typeface="DM Sans"/>
                <a:ea typeface="DM Sans"/>
                <a:cs typeface="DM Sans"/>
                <a:sym typeface="DM Sans"/>
              </a:rPr>
              <a:t>&lt;tr&gt;</a:t>
            </a:r>
            <a:endParaRPr sz="1350">
              <a:latin typeface="DM Sans"/>
              <a:ea typeface="DM Sans"/>
              <a:cs typeface="DM Sans"/>
              <a:sym typeface="DM Sans"/>
            </a:endParaRPr>
          </a:p>
        </p:txBody>
      </p:sp>
      <p:cxnSp>
        <p:nvCxnSpPr>
          <p:cNvPr id="245" name="Google Shape;245;p30"/>
          <p:cNvCxnSpPr/>
          <p:nvPr/>
        </p:nvCxnSpPr>
        <p:spPr>
          <a:xfrm rot="10800000">
            <a:off x="3070875" y="1958175"/>
            <a:ext cx="0" cy="210600"/>
          </a:xfrm>
          <a:prstGeom prst="straightConnector1">
            <a:avLst/>
          </a:prstGeom>
          <a:noFill/>
          <a:ln w="9525" cap="flat" cmpd="sng">
            <a:solidFill>
              <a:srgbClr val="595959"/>
            </a:solidFill>
            <a:prstDash val="solid"/>
            <a:round/>
            <a:headEnd type="none" w="med" len="med"/>
            <a:tailEnd type="none" w="med" len="med"/>
          </a:ln>
        </p:spPr>
      </p:cxnSp>
      <p:sp>
        <p:nvSpPr>
          <p:cNvPr id="246" name="Google Shape;246;p30"/>
          <p:cNvSpPr/>
          <p:nvPr/>
        </p:nvSpPr>
        <p:spPr>
          <a:xfrm>
            <a:off x="2519325" y="1676775"/>
            <a:ext cx="1103100" cy="281400"/>
          </a:xfrm>
          <a:prstGeom prst="roundRect">
            <a:avLst>
              <a:gd name="adj" fmla="val 17816"/>
            </a:avLst>
          </a:prstGeom>
          <a:solidFill>
            <a:schemeClr val="accent6"/>
          </a:solidFill>
          <a:ln>
            <a:noFill/>
          </a:ln>
        </p:spPr>
        <p:txBody>
          <a:bodyPr spcFirstLastPara="1" wrap="square" lIns="91425" tIns="91425" rIns="91425" bIns="91425" anchor="ctr" anchorCtr="0">
            <a:noAutofit/>
          </a:bodyPr>
          <a:lstStyle/>
          <a:p>
            <a:pPr marL="0" lvl="0" indent="0" algn="l" rtl="0">
              <a:lnSpc>
                <a:spcPct val="150000"/>
              </a:lnSpc>
              <a:spcBef>
                <a:spcPts val="1100"/>
              </a:spcBef>
              <a:spcAft>
                <a:spcPts val="0"/>
              </a:spcAft>
              <a:buClr>
                <a:srgbClr val="000000"/>
              </a:buClr>
              <a:buSzPts val="1800"/>
              <a:buFont typeface="Arial"/>
              <a:buNone/>
            </a:pPr>
            <a:r>
              <a:rPr lang="es" sz="1350" b="1">
                <a:latin typeface="DM Sans"/>
                <a:ea typeface="DM Sans"/>
                <a:cs typeface="DM Sans"/>
                <a:sym typeface="DM Sans"/>
              </a:rPr>
              <a:t>&lt;th&gt;</a:t>
            </a:r>
            <a:r>
              <a:rPr lang="es" sz="1350" b="1">
                <a:solidFill>
                  <a:srgbClr val="000000"/>
                </a:solidFill>
                <a:latin typeface="DM Sans"/>
                <a:ea typeface="DM Sans"/>
                <a:cs typeface="DM Sans"/>
                <a:sym typeface="DM Sans"/>
              </a:rPr>
              <a:t>&lt;/th&gt;</a:t>
            </a:r>
            <a:endParaRPr sz="1350">
              <a:latin typeface="DM Sans"/>
              <a:ea typeface="DM Sans"/>
              <a:cs typeface="DM Sans"/>
              <a:sym typeface="DM Sans"/>
            </a:endParaRPr>
          </a:p>
        </p:txBody>
      </p:sp>
      <p:cxnSp>
        <p:nvCxnSpPr>
          <p:cNvPr id="247" name="Google Shape;247;p30"/>
          <p:cNvCxnSpPr/>
          <p:nvPr/>
        </p:nvCxnSpPr>
        <p:spPr>
          <a:xfrm rot="10800000">
            <a:off x="3128350" y="3720850"/>
            <a:ext cx="0" cy="271200"/>
          </a:xfrm>
          <a:prstGeom prst="straightConnector1">
            <a:avLst/>
          </a:prstGeom>
          <a:noFill/>
          <a:ln w="9525" cap="flat" cmpd="sng">
            <a:solidFill>
              <a:srgbClr val="595959"/>
            </a:solidFill>
            <a:prstDash val="solid"/>
            <a:round/>
            <a:headEnd type="none" w="med" len="med"/>
            <a:tailEnd type="none" w="med" len="med"/>
          </a:ln>
        </p:spPr>
      </p:cxnSp>
      <p:sp>
        <p:nvSpPr>
          <p:cNvPr id="248" name="Google Shape;248;p30"/>
          <p:cNvSpPr/>
          <p:nvPr/>
        </p:nvSpPr>
        <p:spPr>
          <a:xfrm>
            <a:off x="2576850" y="3992050"/>
            <a:ext cx="1147800" cy="281400"/>
          </a:xfrm>
          <a:prstGeom prst="roundRect">
            <a:avLst>
              <a:gd name="adj" fmla="val 17816"/>
            </a:avLst>
          </a:prstGeom>
          <a:solidFill>
            <a:schemeClr val="accent4"/>
          </a:solidFill>
          <a:ln>
            <a:noFill/>
          </a:ln>
        </p:spPr>
        <p:txBody>
          <a:bodyPr spcFirstLastPara="1" wrap="square" lIns="91425" tIns="91425" rIns="91425" bIns="91425" anchor="ctr" anchorCtr="0">
            <a:noAutofit/>
          </a:bodyPr>
          <a:lstStyle/>
          <a:p>
            <a:pPr marL="0" lvl="0" indent="0" algn="l" rtl="0">
              <a:lnSpc>
                <a:spcPct val="150000"/>
              </a:lnSpc>
              <a:spcBef>
                <a:spcPts val="1100"/>
              </a:spcBef>
              <a:spcAft>
                <a:spcPts val="0"/>
              </a:spcAft>
              <a:buClr>
                <a:srgbClr val="000000"/>
              </a:buClr>
              <a:buSzPts val="1800"/>
              <a:buFont typeface="Arial"/>
              <a:buNone/>
            </a:pPr>
            <a:r>
              <a:rPr lang="es" sz="1350" b="1">
                <a:solidFill>
                  <a:srgbClr val="000000"/>
                </a:solidFill>
                <a:latin typeface="DM Sans"/>
                <a:ea typeface="DM Sans"/>
                <a:cs typeface="DM Sans"/>
                <a:sym typeface="DM Sans"/>
              </a:rPr>
              <a:t>&lt;td&gt;&lt;/td&gt;</a:t>
            </a:r>
            <a:endParaRPr sz="1350">
              <a:latin typeface="DM Sans"/>
              <a:ea typeface="DM Sans"/>
              <a:cs typeface="DM Sans"/>
              <a:sym typeface="DM Sans"/>
            </a:endParaRPr>
          </a:p>
        </p:txBody>
      </p:sp>
      <p:cxnSp>
        <p:nvCxnSpPr>
          <p:cNvPr id="249" name="Google Shape;249;p30"/>
          <p:cNvCxnSpPr/>
          <p:nvPr/>
        </p:nvCxnSpPr>
        <p:spPr>
          <a:xfrm rot="10800000">
            <a:off x="723200" y="2113850"/>
            <a:ext cx="210600" cy="230100"/>
          </a:xfrm>
          <a:prstGeom prst="straightConnector1">
            <a:avLst/>
          </a:prstGeom>
          <a:noFill/>
          <a:ln w="9525" cap="flat" cmpd="sng">
            <a:solidFill>
              <a:srgbClr val="595959"/>
            </a:solidFill>
            <a:prstDash val="solid"/>
            <a:round/>
            <a:headEnd type="none" w="med" len="med"/>
            <a:tailEnd type="none" w="med" len="med"/>
          </a:ln>
        </p:spPr>
      </p:cxnSp>
      <p:sp>
        <p:nvSpPr>
          <p:cNvPr id="250" name="Google Shape;250;p30"/>
          <p:cNvSpPr/>
          <p:nvPr/>
        </p:nvSpPr>
        <p:spPr>
          <a:xfrm>
            <a:off x="113975" y="1865075"/>
            <a:ext cx="1103100" cy="248700"/>
          </a:xfrm>
          <a:prstGeom prst="roundRect">
            <a:avLst>
              <a:gd name="adj" fmla="val 17816"/>
            </a:avLst>
          </a:prstGeom>
          <a:solidFill>
            <a:schemeClr val="accent5"/>
          </a:solidFill>
          <a:ln>
            <a:noFill/>
          </a:ln>
        </p:spPr>
        <p:txBody>
          <a:bodyPr spcFirstLastPara="1" wrap="square" lIns="91425" tIns="91425" rIns="91425" bIns="91425" anchor="ctr" anchorCtr="0">
            <a:noAutofit/>
          </a:bodyPr>
          <a:lstStyle/>
          <a:p>
            <a:pPr marL="0" lvl="0" indent="0" algn="ctr" rtl="0">
              <a:lnSpc>
                <a:spcPct val="150000"/>
              </a:lnSpc>
              <a:spcBef>
                <a:spcPts val="1100"/>
              </a:spcBef>
              <a:spcAft>
                <a:spcPts val="0"/>
              </a:spcAft>
              <a:buClr>
                <a:srgbClr val="000000"/>
              </a:buClr>
              <a:buSzPts val="1800"/>
              <a:buFont typeface="Arial"/>
              <a:buNone/>
            </a:pPr>
            <a:r>
              <a:rPr lang="es" sz="1350" b="1">
                <a:latin typeface="DM Sans"/>
                <a:ea typeface="DM Sans"/>
                <a:cs typeface="DM Sans"/>
                <a:sym typeface="DM Sans"/>
              </a:rPr>
              <a:t>&lt;table&gt;</a:t>
            </a:r>
            <a:endParaRPr sz="1350">
              <a:latin typeface="DM Sans"/>
              <a:ea typeface="DM Sans"/>
              <a:cs typeface="DM Sans"/>
              <a:sym typeface="DM Sans"/>
            </a:endParaRPr>
          </a:p>
        </p:txBody>
      </p:sp>
      <p:cxnSp>
        <p:nvCxnSpPr>
          <p:cNvPr id="251" name="Google Shape;251;p30"/>
          <p:cNvCxnSpPr>
            <a:endCxn id="239" idx="3"/>
          </p:cNvCxnSpPr>
          <p:nvPr/>
        </p:nvCxnSpPr>
        <p:spPr>
          <a:xfrm flipH="1">
            <a:off x="781050" y="2707950"/>
            <a:ext cx="157800" cy="2700"/>
          </a:xfrm>
          <a:prstGeom prst="straightConnector1">
            <a:avLst/>
          </a:prstGeom>
          <a:noFill/>
          <a:ln w="9525" cap="flat" cmpd="sng">
            <a:solidFill>
              <a:srgbClr val="595959"/>
            </a:solidFill>
            <a:prstDash val="solid"/>
            <a:round/>
            <a:headEnd type="none" w="med" len="med"/>
            <a:tailEnd type="none" w="med" len="med"/>
          </a:ln>
        </p:spPr>
      </p:cxnSp>
      <p:cxnSp>
        <p:nvCxnSpPr>
          <p:cNvPr id="252" name="Google Shape;252;p30"/>
          <p:cNvCxnSpPr/>
          <p:nvPr/>
        </p:nvCxnSpPr>
        <p:spPr>
          <a:xfrm flipH="1">
            <a:off x="781000" y="3088975"/>
            <a:ext cx="157800" cy="2700"/>
          </a:xfrm>
          <a:prstGeom prst="straightConnector1">
            <a:avLst/>
          </a:prstGeom>
          <a:noFill/>
          <a:ln w="9525" cap="flat" cmpd="sng">
            <a:solidFill>
              <a:srgbClr val="595959"/>
            </a:solidFill>
            <a:prstDash val="solid"/>
            <a:round/>
            <a:headEnd type="none" w="med" len="med"/>
            <a:tailEnd type="none" w="med" len="med"/>
          </a:ln>
        </p:spPr>
      </p:cxnSp>
      <p:cxnSp>
        <p:nvCxnSpPr>
          <p:cNvPr id="253" name="Google Shape;253;p30"/>
          <p:cNvCxnSpPr/>
          <p:nvPr/>
        </p:nvCxnSpPr>
        <p:spPr>
          <a:xfrm flipH="1">
            <a:off x="781000" y="3546175"/>
            <a:ext cx="157800" cy="2700"/>
          </a:xfrm>
          <a:prstGeom prst="straightConnector1">
            <a:avLst/>
          </a:prstGeom>
          <a:noFill/>
          <a:ln w="9525" cap="flat" cmpd="sng">
            <a:solidFill>
              <a:srgbClr val="595959"/>
            </a:solidFill>
            <a:prstDash val="solid"/>
            <a:round/>
            <a:headEnd type="none" w="med" len="med"/>
            <a:tailEnd type="none" w="med" len="med"/>
          </a:ln>
        </p:spPr>
      </p:cxnSp>
      <p:cxnSp>
        <p:nvCxnSpPr>
          <p:cNvPr id="254" name="Google Shape;254;p30"/>
          <p:cNvCxnSpPr/>
          <p:nvPr/>
        </p:nvCxnSpPr>
        <p:spPr>
          <a:xfrm flipH="1">
            <a:off x="8172400" y="3088975"/>
            <a:ext cx="157800" cy="2700"/>
          </a:xfrm>
          <a:prstGeom prst="straightConnector1">
            <a:avLst/>
          </a:prstGeom>
          <a:noFill/>
          <a:ln w="9525" cap="flat" cmpd="sng">
            <a:solidFill>
              <a:srgbClr val="595959"/>
            </a:solidFill>
            <a:prstDash val="solid"/>
            <a:round/>
            <a:headEnd type="none" w="med" len="med"/>
            <a:tailEnd type="none" w="med" len="med"/>
          </a:ln>
        </p:spPr>
      </p:cxnSp>
      <p:cxnSp>
        <p:nvCxnSpPr>
          <p:cNvPr id="255" name="Google Shape;255;p30"/>
          <p:cNvCxnSpPr>
            <a:stCxn id="242" idx="1"/>
          </p:cNvCxnSpPr>
          <p:nvPr/>
        </p:nvCxnSpPr>
        <p:spPr>
          <a:xfrm flipH="1">
            <a:off x="8191500" y="2729700"/>
            <a:ext cx="111600" cy="1500"/>
          </a:xfrm>
          <a:prstGeom prst="straightConnector1">
            <a:avLst/>
          </a:prstGeom>
          <a:noFill/>
          <a:ln w="9525" cap="flat" cmpd="sng">
            <a:solidFill>
              <a:srgbClr val="595959"/>
            </a:solidFill>
            <a:prstDash val="solid"/>
            <a:round/>
            <a:headEnd type="none" w="med" len="med"/>
            <a:tailEnd type="none" w="med" len="med"/>
          </a:ln>
        </p:spPr>
      </p:cxnSp>
      <p:cxnSp>
        <p:nvCxnSpPr>
          <p:cNvPr id="256" name="Google Shape;256;p30"/>
          <p:cNvCxnSpPr/>
          <p:nvPr/>
        </p:nvCxnSpPr>
        <p:spPr>
          <a:xfrm flipH="1">
            <a:off x="8168400" y="3546875"/>
            <a:ext cx="157800" cy="27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aphicFrame>
        <p:nvGraphicFramePr>
          <p:cNvPr id="261" name="Google Shape;261;p31"/>
          <p:cNvGraphicFramePr/>
          <p:nvPr/>
        </p:nvGraphicFramePr>
        <p:xfrm>
          <a:off x="473350" y="1908175"/>
          <a:ext cx="3000000" cy="3000000"/>
        </p:xfrm>
        <a:graphic>
          <a:graphicData uri="http://schemas.openxmlformats.org/drawingml/2006/table">
            <a:tbl>
              <a:tblPr>
                <a:noFill/>
                <a:tableStyleId>{7E36B0E9-B3D2-4599-BA02-6912C0ECEE04}</a:tableStyleId>
              </a:tblPr>
              <a:tblGrid>
                <a:gridCol w="3447025">
                  <a:extLst>
                    <a:ext uri="{9D8B030D-6E8A-4147-A177-3AD203B41FA5}">
                      <a16:colId xmlns:a16="http://schemas.microsoft.com/office/drawing/2014/main" val="20000"/>
                    </a:ext>
                  </a:extLst>
                </a:gridCol>
              </a:tblGrid>
              <a:tr h="2624550">
                <a:tc>
                  <a:txBody>
                    <a:bodyPr/>
                    <a:lstStyle/>
                    <a:p>
                      <a:pPr marL="0" lvl="0" indent="0" algn="l" rtl="0">
                        <a:spcBef>
                          <a:spcPts val="0"/>
                        </a:spcBef>
                        <a:spcAft>
                          <a:spcPts val="0"/>
                        </a:spcAft>
                        <a:buNone/>
                      </a:pPr>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
        <p:nvSpPr>
          <p:cNvPr id="262" name="Google Shape;262;p31"/>
          <p:cNvSpPr txBox="1"/>
          <p:nvPr/>
        </p:nvSpPr>
        <p:spPr>
          <a:xfrm>
            <a:off x="473350" y="619525"/>
            <a:ext cx="8141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Etiquetas básicas para tablas en HTML</a:t>
            </a:r>
            <a:endParaRPr sz="4000" b="1" i="0" u="none" strike="noStrike" cap="none">
              <a:solidFill>
                <a:schemeClr val="dk1"/>
              </a:solidFill>
              <a:latin typeface="DM Sans"/>
              <a:ea typeface="DM Sans"/>
              <a:cs typeface="DM Sans"/>
              <a:sym typeface="DM Sans"/>
            </a:endParaRPr>
          </a:p>
        </p:txBody>
      </p:sp>
      <p:sp>
        <p:nvSpPr>
          <p:cNvPr id="263" name="Google Shape;263;p31"/>
          <p:cNvSpPr txBox="1"/>
          <p:nvPr/>
        </p:nvSpPr>
        <p:spPr>
          <a:xfrm>
            <a:off x="533500" y="1912525"/>
            <a:ext cx="3834600" cy="27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rgbClr val="D9D9D9"/>
                </a:solidFill>
                <a:latin typeface="DM Sans"/>
                <a:ea typeface="DM Sans"/>
                <a:cs typeface="DM Sans"/>
                <a:sym typeface="DM Sans"/>
              </a:rPr>
              <a:t>&lt;</a:t>
            </a:r>
            <a:r>
              <a:rPr lang="es" sz="1300">
                <a:solidFill>
                  <a:srgbClr val="E06666"/>
                </a:solidFill>
                <a:latin typeface="DM Sans"/>
                <a:ea typeface="DM Sans"/>
                <a:cs typeface="DM Sans"/>
                <a:sym typeface="DM Sans"/>
              </a:rPr>
              <a:t>table</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marL="0" lvl="0" indent="0" algn="l" rtl="0">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tr</a:t>
            </a:r>
            <a:r>
              <a:rPr lang="es" sz="1300">
                <a:solidFill>
                  <a:srgbClr val="D9D9D9"/>
                </a:solidFill>
                <a:latin typeface="DM Sans"/>
                <a:ea typeface="DM Sans"/>
                <a:cs typeface="DM Sans"/>
                <a:sym typeface="DM Sans"/>
              </a:rPr>
              <a:t>&gt;</a:t>
            </a:r>
            <a:r>
              <a:rPr lang="es" sz="1300">
                <a:solidFill>
                  <a:srgbClr val="666666"/>
                </a:solidFill>
                <a:latin typeface="DM Sans"/>
                <a:ea typeface="DM Sans"/>
                <a:cs typeface="DM Sans"/>
                <a:sym typeface="DM Sans"/>
              </a:rPr>
              <a:t>&lt;!-- inicio de fila--&gt; </a:t>
            </a:r>
            <a:r>
              <a:rPr lang="es" sz="1300">
                <a:solidFill>
                  <a:srgbClr val="D9D9D9"/>
                </a:solidFill>
                <a:latin typeface="DM Sans"/>
                <a:ea typeface="DM Sans"/>
                <a:cs typeface="DM Sans"/>
                <a:sym typeface="DM Sans"/>
              </a:rPr>
              <a:t>  </a:t>
            </a:r>
            <a:endParaRPr sz="1300">
              <a:solidFill>
                <a:srgbClr val="D9D9D9"/>
              </a:solidFill>
              <a:latin typeface="DM Sans"/>
              <a:ea typeface="DM Sans"/>
              <a:cs typeface="DM Sans"/>
              <a:sym typeface="DM Sans"/>
            </a:endParaRPr>
          </a:p>
          <a:p>
            <a:pPr marL="0" lvl="0" indent="0" algn="l" rtl="0">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1 - Columna 1&lt;/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marL="0" lvl="0" indent="0" algn="l" rtl="0">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1 - Columna 2&lt;/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marL="0" lvl="0" indent="0" algn="l" rtl="0">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1 - Columna 3&lt;/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marL="0" lvl="0" indent="0" algn="l" rtl="0">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tr</a:t>
            </a:r>
            <a:r>
              <a:rPr lang="es" sz="1300">
                <a:solidFill>
                  <a:srgbClr val="D9D9D9"/>
                </a:solidFill>
                <a:latin typeface="DM Sans"/>
                <a:ea typeface="DM Sans"/>
                <a:cs typeface="DM Sans"/>
                <a:sym typeface="DM Sans"/>
              </a:rPr>
              <a:t>&gt;</a:t>
            </a:r>
            <a:r>
              <a:rPr lang="es" sz="1300">
                <a:solidFill>
                  <a:srgbClr val="666666"/>
                </a:solidFill>
                <a:latin typeface="DM Sans"/>
                <a:ea typeface="DM Sans"/>
                <a:cs typeface="DM Sans"/>
                <a:sym typeface="DM Sans"/>
              </a:rPr>
              <a:t>&lt;!-- cierre de fila --&gt;</a:t>
            </a:r>
            <a:r>
              <a:rPr lang="es" sz="1300">
                <a:solidFill>
                  <a:srgbClr val="D9D9D9"/>
                </a:solidFill>
                <a:latin typeface="DM Sans"/>
                <a:ea typeface="DM Sans"/>
                <a:cs typeface="DM Sans"/>
                <a:sym typeface="DM Sans"/>
              </a:rPr>
              <a:t>  </a:t>
            </a:r>
            <a:endParaRPr sz="1300">
              <a:solidFill>
                <a:srgbClr val="D9D9D9"/>
              </a:solidFill>
              <a:latin typeface="DM Sans"/>
              <a:ea typeface="DM Sans"/>
              <a:cs typeface="DM Sans"/>
              <a:sym typeface="DM Sans"/>
            </a:endParaRPr>
          </a:p>
          <a:p>
            <a:pPr marL="0" lvl="0" indent="0" algn="l" rtl="0">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tr</a:t>
            </a:r>
            <a:r>
              <a:rPr lang="es" sz="1300">
                <a:solidFill>
                  <a:srgbClr val="D9D9D9"/>
                </a:solidFill>
                <a:latin typeface="DM Sans"/>
                <a:ea typeface="DM Sans"/>
                <a:cs typeface="DM Sans"/>
                <a:sym typeface="DM Sans"/>
              </a:rPr>
              <a:t>&gt;</a:t>
            </a:r>
            <a:r>
              <a:rPr lang="es" sz="1300">
                <a:solidFill>
                  <a:srgbClr val="666666"/>
                </a:solidFill>
                <a:latin typeface="DM Sans"/>
                <a:ea typeface="DM Sans"/>
                <a:cs typeface="DM Sans"/>
                <a:sym typeface="DM Sans"/>
              </a:rPr>
              <a:t>&lt;!-- inicio de otra fila--&gt; </a:t>
            </a:r>
            <a:r>
              <a:rPr lang="es" sz="1300">
                <a:solidFill>
                  <a:srgbClr val="D9D9D9"/>
                </a:solidFill>
                <a:latin typeface="DM Sans"/>
                <a:ea typeface="DM Sans"/>
                <a:cs typeface="DM Sans"/>
                <a:sym typeface="DM Sans"/>
              </a:rPr>
              <a:t>  </a:t>
            </a:r>
            <a:endParaRPr sz="1300">
              <a:solidFill>
                <a:srgbClr val="D9D9D9"/>
              </a:solidFill>
              <a:latin typeface="DM Sans"/>
              <a:ea typeface="DM Sans"/>
              <a:cs typeface="DM Sans"/>
              <a:sym typeface="DM Sans"/>
            </a:endParaRPr>
          </a:p>
          <a:p>
            <a:pPr marL="0" lvl="0" indent="0" algn="l" rtl="0">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2 - Columna 1&lt;/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marL="0" lvl="0" indent="0" algn="l" rtl="0">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2 - Columna 2&lt;/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marL="0" lvl="0" indent="0" algn="l" rtl="0">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&gt;Fila 2 - Columna 3&lt;/</a:t>
            </a:r>
            <a:r>
              <a:rPr lang="es" sz="1300">
                <a:solidFill>
                  <a:srgbClr val="E06666"/>
                </a:solidFill>
                <a:latin typeface="DM Sans"/>
                <a:ea typeface="DM Sans"/>
                <a:cs typeface="DM Sans"/>
                <a:sym typeface="DM Sans"/>
              </a:rPr>
              <a:t>td</a:t>
            </a:r>
            <a:r>
              <a:rPr lang="es" sz="1300">
                <a:solidFill>
                  <a:srgbClr val="D9D9D9"/>
                </a:solidFill>
                <a:latin typeface="DM Sans"/>
                <a:ea typeface="DM Sans"/>
                <a:cs typeface="DM Sans"/>
                <a:sym typeface="DM Sans"/>
              </a:rPr>
              <a:t>&gt;  </a:t>
            </a:r>
            <a:endParaRPr sz="1300">
              <a:solidFill>
                <a:srgbClr val="D9D9D9"/>
              </a:solidFill>
              <a:latin typeface="DM Sans"/>
              <a:ea typeface="DM Sans"/>
              <a:cs typeface="DM Sans"/>
              <a:sym typeface="DM Sans"/>
            </a:endParaRPr>
          </a:p>
          <a:p>
            <a:pPr marL="0" lvl="0" indent="0" algn="l" rtl="0">
              <a:spcBef>
                <a:spcPts val="0"/>
              </a:spcBef>
              <a:spcAft>
                <a:spcPts val="0"/>
              </a:spcAft>
              <a:buNone/>
            </a:pPr>
            <a:r>
              <a:rPr lang="es" sz="1300">
                <a:solidFill>
                  <a:srgbClr val="D9D9D9"/>
                </a:solidFill>
                <a:latin typeface="DM Sans"/>
                <a:ea typeface="DM Sans"/>
                <a:cs typeface="DM Sans"/>
                <a:sym typeface="DM Sans"/>
              </a:rPr>
              <a:t>  &lt;/</a:t>
            </a:r>
            <a:r>
              <a:rPr lang="es" sz="1300">
                <a:solidFill>
                  <a:srgbClr val="E06666"/>
                </a:solidFill>
                <a:latin typeface="DM Sans"/>
                <a:ea typeface="DM Sans"/>
                <a:cs typeface="DM Sans"/>
                <a:sym typeface="DM Sans"/>
              </a:rPr>
              <a:t>tr</a:t>
            </a:r>
            <a:r>
              <a:rPr lang="es" sz="1300">
                <a:solidFill>
                  <a:srgbClr val="D9D9D9"/>
                </a:solidFill>
                <a:latin typeface="DM Sans"/>
                <a:ea typeface="DM Sans"/>
                <a:cs typeface="DM Sans"/>
                <a:sym typeface="DM Sans"/>
              </a:rPr>
              <a:t>&gt;</a:t>
            </a:r>
            <a:r>
              <a:rPr lang="es" sz="1300">
                <a:solidFill>
                  <a:srgbClr val="666666"/>
                </a:solidFill>
                <a:latin typeface="DM Sans"/>
                <a:ea typeface="DM Sans"/>
                <a:cs typeface="DM Sans"/>
                <a:sym typeface="DM Sans"/>
              </a:rPr>
              <a:t>&lt;!-- cierre de la segunda fila --&gt; </a:t>
            </a:r>
            <a:endParaRPr sz="1300">
              <a:solidFill>
                <a:srgbClr val="666666"/>
              </a:solidFill>
              <a:latin typeface="DM Sans"/>
              <a:ea typeface="DM Sans"/>
              <a:cs typeface="DM Sans"/>
              <a:sym typeface="DM Sans"/>
            </a:endParaRPr>
          </a:p>
          <a:p>
            <a:pPr marL="0" lvl="0" indent="0" algn="l" rtl="0">
              <a:spcBef>
                <a:spcPts val="0"/>
              </a:spcBef>
              <a:spcAft>
                <a:spcPts val="0"/>
              </a:spcAft>
              <a:buNone/>
            </a:pPr>
            <a:r>
              <a:rPr lang="es" sz="1300">
                <a:solidFill>
                  <a:srgbClr val="D9D9D9"/>
                </a:solidFill>
                <a:latin typeface="DM Sans"/>
                <a:ea typeface="DM Sans"/>
                <a:cs typeface="DM Sans"/>
                <a:sym typeface="DM Sans"/>
              </a:rPr>
              <a:t>&lt;/</a:t>
            </a:r>
            <a:r>
              <a:rPr lang="es" sz="1300">
                <a:solidFill>
                  <a:srgbClr val="E06666"/>
                </a:solidFill>
                <a:latin typeface="DM Sans"/>
                <a:ea typeface="DM Sans"/>
                <a:cs typeface="DM Sans"/>
                <a:sym typeface="DM Sans"/>
              </a:rPr>
              <a:t>table</a:t>
            </a:r>
            <a:r>
              <a:rPr lang="es" sz="1300">
                <a:solidFill>
                  <a:srgbClr val="D9D9D9"/>
                </a:solidFill>
                <a:latin typeface="DM Sans"/>
                <a:ea typeface="DM Sans"/>
                <a:cs typeface="DM Sans"/>
                <a:sym typeface="DM Sans"/>
              </a:rPr>
              <a:t>&gt;</a:t>
            </a:r>
            <a:endParaRPr sz="1300">
              <a:solidFill>
                <a:srgbClr val="666666"/>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sp>
        <p:nvSpPr>
          <p:cNvPr id="264" name="Google Shape;264;p31"/>
          <p:cNvSpPr txBox="1"/>
          <p:nvPr/>
        </p:nvSpPr>
        <p:spPr>
          <a:xfrm>
            <a:off x="4527575" y="1908175"/>
            <a:ext cx="38346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Acepta 3 atributos de “diseño”:</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a:latin typeface="DM Sans"/>
                <a:ea typeface="DM Sans"/>
                <a:cs typeface="DM Sans"/>
                <a:sym typeface="DM Sans"/>
              </a:rPr>
              <a:t>Border:</a:t>
            </a:r>
            <a:r>
              <a:rPr lang="es" sz="1350">
                <a:latin typeface="DM Sans"/>
                <a:ea typeface="DM Sans"/>
                <a:cs typeface="DM Sans"/>
                <a:sym typeface="DM Sans"/>
              </a:rPr>
              <a:t> bordes de la tabla.</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a:latin typeface="DM Sans"/>
                <a:ea typeface="DM Sans"/>
                <a:cs typeface="DM Sans"/>
                <a:sym typeface="DM Sans"/>
              </a:rPr>
              <a:t>Cellpadding:</a:t>
            </a:r>
            <a:r>
              <a:rPr lang="es" sz="1350">
                <a:latin typeface="DM Sans"/>
                <a:ea typeface="DM Sans"/>
                <a:cs typeface="DM Sans"/>
                <a:sym typeface="DM Sans"/>
              </a:rPr>
              <a:t> especifica el espacio, en píxeles, entre la pared de la celda y su contenido.</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a:latin typeface="DM Sans"/>
                <a:ea typeface="DM Sans"/>
                <a:cs typeface="DM Sans"/>
                <a:sym typeface="DM Sans"/>
              </a:rPr>
              <a:t>Cellspacing:</a:t>
            </a:r>
            <a:r>
              <a:rPr lang="es" sz="1350">
                <a:latin typeface="DM Sans"/>
                <a:ea typeface="DM Sans"/>
                <a:cs typeface="DM Sans"/>
                <a:sym typeface="DM Sans"/>
              </a:rPr>
              <a:t> indica la distancia entre las celdas y el margen exterior de la tabla</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grpSp>
        <p:nvGrpSpPr>
          <p:cNvPr id="265" name="Google Shape;265;p31"/>
          <p:cNvGrpSpPr/>
          <p:nvPr/>
        </p:nvGrpSpPr>
        <p:grpSpPr>
          <a:xfrm>
            <a:off x="8212551" y="169348"/>
            <a:ext cx="738900" cy="738900"/>
            <a:chOff x="473351" y="619523"/>
            <a:chExt cx="738900" cy="738900"/>
          </a:xfrm>
        </p:grpSpPr>
        <p:sp>
          <p:nvSpPr>
            <p:cNvPr id="266" name="Google Shape;266;p31"/>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7" name="Google Shape;267;p31"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268" name="Google Shape;268;p31"/>
          <p:cNvSpPr/>
          <p:nvPr/>
        </p:nvSpPr>
        <p:spPr>
          <a:xfrm>
            <a:off x="4617125" y="1859350"/>
            <a:ext cx="1103100" cy="281400"/>
          </a:xfrm>
          <a:prstGeom prst="roundRect">
            <a:avLst>
              <a:gd name="adj" fmla="val 17816"/>
            </a:avLst>
          </a:prstGeom>
          <a:solidFill>
            <a:schemeClr val="accent6"/>
          </a:solidFill>
          <a:ln>
            <a:noFill/>
          </a:ln>
        </p:spPr>
        <p:txBody>
          <a:bodyPr spcFirstLastPara="1" wrap="square" lIns="91425" tIns="91425" rIns="91425" bIns="91425" anchor="ctr" anchorCtr="0">
            <a:noAutofit/>
          </a:bodyPr>
          <a:lstStyle/>
          <a:p>
            <a:pPr marL="0" lvl="0" indent="0" algn="l" rtl="0">
              <a:lnSpc>
                <a:spcPct val="150000"/>
              </a:lnSpc>
              <a:spcBef>
                <a:spcPts val="1100"/>
              </a:spcBef>
              <a:spcAft>
                <a:spcPts val="0"/>
              </a:spcAft>
              <a:buClr>
                <a:srgbClr val="000000"/>
              </a:buClr>
              <a:buSzPts val="1800"/>
              <a:buFont typeface="Arial"/>
              <a:buNone/>
            </a:pPr>
            <a:r>
              <a:rPr lang="es" sz="1800" b="1">
                <a:latin typeface="Helvetica Neue"/>
                <a:ea typeface="Helvetica Neue"/>
                <a:cs typeface="Helvetica Neue"/>
                <a:sym typeface="Helvetica Neue"/>
              </a:rPr>
              <a:t>&lt;table&gt;</a:t>
            </a:r>
            <a:endParaRPr/>
          </a:p>
        </p:txBody>
      </p:sp>
      <p:sp>
        <p:nvSpPr>
          <p:cNvPr id="269" name="Google Shape;269;p31"/>
          <p:cNvSpPr/>
          <p:nvPr/>
        </p:nvSpPr>
        <p:spPr>
          <a:xfrm>
            <a:off x="5720225" y="1859350"/>
            <a:ext cx="1186500" cy="281400"/>
          </a:xfrm>
          <a:prstGeom prst="roundRect">
            <a:avLst>
              <a:gd name="adj" fmla="val 17816"/>
            </a:avLst>
          </a:prstGeom>
          <a:solidFill>
            <a:schemeClr val="accent6"/>
          </a:solidFill>
          <a:ln>
            <a:noFill/>
          </a:ln>
        </p:spPr>
        <p:txBody>
          <a:bodyPr spcFirstLastPara="1" wrap="square" lIns="91425" tIns="91425" rIns="91425" bIns="91425" anchor="ctr" anchorCtr="0">
            <a:noAutofit/>
          </a:bodyPr>
          <a:lstStyle/>
          <a:p>
            <a:pPr marL="0" lvl="0" indent="0" algn="l" rtl="0">
              <a:lnSpc>
                <a:spcPct val="150000"/>
              </a:lnSpc>
              <a:spcBef>
                <a:spcPts val="1100"/>
              </a:spcBef>
              <a:spcAft>
                <a:spcPts val="0"/>
              </a:spcAft>
              <a:buClr>
                <a:srgbClr val="000000"/>
              </a:buClr>
              <a:buSzPts val="1800"/>
              <a:buFont typeface="Arial"/>
              <a:buNone/>
            </a:pPr>
            <a:r>
              <a:rPr lang="es" sz="1800" b="1">
                <a:latin typeface="Helvetica Neue"/>
                <a:ea typeface="Helvetica Neue"/>
                <a:cs typeface="Helvetica Neue"/>
                <a:sym typeface="Helvetica Neue"/>
              </a:rPr>
              <a:t>&lt;/table&gt;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4"/>
          <p:cNvSpPr txBox="1"/>
          <p:nvPr/>
        </p:nvSpPr>
        <p:spPr>
          <a:xfrm>
            <a:off x="1461300" y="22529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Primeros pasos con HTML</a:t>
            </a:r>
            <a:endParaRPr sz="4000" b="1" i="0" u="none" strike="noStrike" cap="none">
              <a:solidFill>
                <a:srgbClr val="EAFF6A"/>
              </a:solidFill>
              <a:latin typeface="DM Sans"/>
              <a:ea typeface="DM Sans"/>
              <a:cs typeface="DM Sans"/>
              <a:sym typeface="DM Sans"/>
            </a:endParaRPr>
          </a:p>
        </p:txBody>
      </p:sp>
      <p:sp>
        <p:nvSpPr>
          <p:cNvPr id="47" name="Google Shape;47;p14"/>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 sz="1800" b="1" i="0" u="none" strike="noStrike" cap="none">
                <a:solidFill>
                  <a:schemeClr val="lt1"/>
                </a:solidFill>
                <a:latin typeface="DM Sans"/>
                <a:ea typeface="DM Sans"/>
                <a:cs typeface="DM Sans"/>
                <a:sym typeface="DM Sans"/>
              </a:rPr>
              <a:t>Clase 0</a:t>
            </a:r>
            <a:r>
              <a:rPr lang="es" sz="1800" b="1">
                <a:solidFill>
                  <a:schemeClr val="lt1"/>
                </a:solidFill>
                <a:latin typeface="DM Sans"/>
                <a:ea typeface="DM Sans"/>
                <a:cs typeface="DM Sans"/>
                <a:sym typeface="DM Sans"/>
              </a:rPr>
              <a:t>2</a:t>
            </a:r>
            <a:r>
              <a:rPr lang="es" sz="1800" b="1" i="0" u="none" strike="noStrike" cap="none">
                <a:solidFill>
                  <a:schemeClr val="lt1"/>
                </a:solidFill>
                <a:latin typeface="DM Sans"/>
                <a:ea typeface="DM Sans"/>
                <a:cs typeface="DM Sans"/>
                <a:sym typeface="DM Sans"/>
              </a:rPr>
              <a:t>.</a:t>
            </a:r>
            <a:r>
              <a:rPr lang="es" sz="1800" b="0" i="0" u="none" strike="noStrike" cap="non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DESARROLLO WEB</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2"/>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83AEFB"/>
                </a:solidFill>
                <a:latin typeface="DM Sans"/>
                <a:ea typeface="DM Sans"/>
                <a:cs typeface="DM Sans"/>
                <a:sym typeface="DM Sans"/>
              </a:rPr>
              <a:t>Formularios</a:t>
            </a:r>
            <a:endParaRPr sz="4000" b="1" i="0" u="none" strike="noStrike" cap="none">
              <a:solidFill>
                <a:srgbClr val="83AEFB"/>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Definición</a:t>
            </a:r>
            <a:endParaRPr sz="4000" b="1" i="0" u="none" strike="noStrike" cap="none">
              <a:solidFill>
                <a:schemeClr val="dk1"/>
              </a:solidFill>
              <a:latin typeface="DM Sans"/>
              <a:ea typeface="DM Sans"/>
              <a:cs typeface="DM Sans"/>
              <a:sym typeface="DM Sans"/>
            </a:endParaRPr>
          </a:p>
        </p:txBody>
      </p:sp>
      <p:sp>
        <p:nvSpPr>
          <p:cNvPr id="280" name="Google Shape;280;p33"/>
          <p:cNvSpPr txBox="1"/>
          <p:nvPr/>
        </p:nvSpPr>
        <p:spPr>
          <a:xfrm>
            <a:off x="457725" y="2211625"/>
            <a:ext cx="4730100" cy="8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Son etiquetas donde el usuario ingresará o seleccionará valores, que serán enviados a un archivo encargado de procesar la información.</a:t>
            </a:r>
            <a:endParaRPr sz="1350" b="0" i="0" u="none" strike="noStrike" cap="none">
              <a:solidFill>
                <a:srgbClr val="000000"/>
              </a:solidFill>
              <a:latin typeface="DM Sans"/>
              <a:ea typeface="DM Sans"/>
              <a:cs typeface="DM Sans"/>
              <a:sym typeface="DM Sans"/>
            </a:endParaRPr>
          </a:p>
        </p:txBody>
      </p:sp>
      <p:pic>
        <p:nvPicPr>
          <p:cNvPr id="281" name="Google Shape;281;p33"/>
          <p:cNvPicPr preferRelativeResize="0"/>
          <p:nvPr/>
        </p:nvPicPr>
        <p:blipFill rotWithShape="1">
          <a:blip r:embed="rId3">
            <a:alphaModFix/>
          </a:blip>
          <a:srcRect l="34602" t="4062" r="34602" b="2758"/>
          <a:stretch/>
        </p:blipFill>
        <p:spPr>
          <a:xfrm>
            <a:off x="5649625" y="1359150"/>
            <a:ext cx="2432224" cy="2882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4"/>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 sz="4000" b="1">
                <a:solidFill>
                  <a:schemeClr val="dk1"/>
                </a:solidFill>
                <a:latin typeface="DM Sans"/>
                <a:ea typeface="DM Sans"/>
                <a:cs typeface="DM Sans"/>
                <a:sym typeface="DM Sans"/>
              </a:rPr>
              <a:t>Etiqueta &lt;form&gt;</a:t>
            </a:r>
            <a:endParaRPr sz="4000" b="1">
              <a:solidFill>
                <a:schemeClr val="dk1"/>
              </a:solidFill>
              <a:latin typeface="DM Sans"/>
              <a:ea typeface="DM Sans"/>
              <a:cs typeface="DM Sans"/>
              <a:sym typeface="DM Sans"/>
            </a:endParaRPr>
          </a:p>
        </p:txBody>
      </p:sp>
      <p:sp>
        <p:nvSpPr>
          <p:cNvPr id="287" name="Google Shape;287;p34"/>
          <p:cNvSpPr txBox="1"/>
          <p:nvPr/>
        </p:nvSpPr>
        <p:spPr>
          <a:xfrm>
            <a:off x="473350" y="1908175"/>
            <a:ext cx="57909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Para insertar un formulario se usa la etiqueta &lt;form&gt;, que dentro lleva todos los controles que vayan al mismo destino. Un formulario requiere 3 atributos para funcionar:</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a:latin typeface="DM Sans"/>
                <a:ea typeface="DM Sans"/>
                <a:cs typeface="DM Sans"/>
                <a:sym typeface="DM Sans"/>
              </a:rPr>
              <a:t>Action</a:t>
            </a:r>
            <a:r>
              <a:rPr lang="es" sz="1350">
                <a:latin typeface="DM Sans"/>
                <a:ea typeface="DM Sans"/>
                <a:cs typeface="DM Sans"/>
                <a:sym typeface="DM Sans"/>
              </a:rPr>
              <a:t>: documento que se encarga de recibir los datos y procesarlos.</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a:latin typeface="DM Sans"/>
                <a:ea typeface="DM Sans"/>
                <a:cs typeface="DM Sans"/>
                <a:sym typeface="DM Sans"/>
              </a:rPr>
              <a:t>Method</a:t>
            </a:r>
            <a:r>
              <a:rPr lang="es" sz="1350">
                <a:latin typeface="DM Sans"/>
                <a:ea typeface="DM Sans"/>
                <a:cs typeface="DM Sans"/>
                <a:sym typeface="DM Sans"/>
              </a:rPr>
              <a:t>: la forma en que será enviada la información. Existen dos métodos de envío, que son GET y POST.</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a:latin typeface="DM Sans"/>
                <a:ea typeface="DM Sans"/>
                <a:cs typeface="DM Sans"/>
                <a:sym typeface="DM Sans"/>
              </a:rPr>
              <a:t>Enctype</a:t>
            </a:r>
            <a:r>
              <a:rPr lang="es" sz="1350">
                <a:latin typeface="DM Sans"/>
                <a:ea typeface="DM Sans"/>
                <a:cs typeface="DM Sans"/>
                <a:sym typeface="DM Sans"/>
              </a:rPr>
              <a:t>: cómo se codificarán los contenidos.</a:t>
            </a: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sp>
        <p:nvSpPr>
          <p:cNvPr id="288" name="Google Shape;288;p34"/>
          <p:cNvSpPr txBox="1"/>
          <p:nvPr/>
        </p:nvSpPr>
        <p:spPr>
          <a:xfrm>
            <a:off x="4527575" y="1908175"/>
            <a:ext cx="38346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5"/>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Action</a:t>
            </a:r>
            <a:endParaRPr sz="4000" b="1" i="0" u="none" strike="noStrike" cap="none">
              <a:solidFill>
                <a:schemeClr val="dk1"/>
              </a:solidFill>
              <a:latin typeface="DM Sans"/>
              <a:ea typeface="DM Sans"/>
              <a:cs typeface="DM Sans"/>
              <a:sym typeface="DM Sans"/>
            </a:endParaRPr>
          </a:p>
        </p:txBody>
      </p:sp>
      <p:sp>
        <p:nvSpPr>
          <p:cNvPr id="294" name="Google Shape;294;p35"/>
          <p:cNvSpPr txBox="1"/>
          <p:nvPr/>
        </p:nvSpPr>
        <p:spPr>
          <a:xfrm>
            <a:off x="457725" y="2000900"/>
            <a:ext cx="47301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este atributo se indicará </a:t>
            </a:r>
            <a:r>
              <a:rPr lang="es" sz="1350">
                <a:highlight>
                  <a:schemeClr val="accent6"/>
                </a:highlight>
                <a:latin typeface="DM Sans"/>
                <a:ea typeface="DM Sans"/>
                <a:cs typeface="DM Sans"/>
                <a:sym typeface="DM Sans"/>
              </a:rPr>
              <a:t>cuál es el archivo que recibe y procesa los datos</a:t>
            </a:r>
            <a:r>
              <a:rPr lang="es" sz="1350">
                <a:latin typeface="DM Sans"/>
                <a:ea typeface="DM Sans"/>
                <a:cs typeface="DM Sans"/>
                <a:sym typeface="DM Sans"/>
              </a:rPr>
              <a:t>. Debe ser de un lenguaje de los llamados “del lado del servidor” (PHP / ASP / JSP). Si no se indica un valor, el </a:t>
            </a:r>
            <a:r>
              <a:rPr lang="es" sz="1350">
                <a:highlight>
                  <a:schemeClr val="accent6"/>
                </a:highlight>
                <a:latin typeface="DM Sans"/>
                <a:ea typeface="DM Sans"/>
                <a:cs typeface="DM Sans"/>
                <a:sym typeface="DM Sans"/>
              </a:rPr>
              <a:t>Action</a:t>
            </a:r>
            <a:r>
              <a:rPr lang="es" sz="1350">
                <a:latin typeface="DM Sans"/>
                <a:ea typeface="DM Sans"/>
                <a:cs typeface="DM Sans"/>
                <a:sym typeface="DM Sans"/>
              </a:rPr>
              <a:t> será por defecto el mismo archivo donde está el formulario. </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Method</a:t>
            </a:r>
            <a:endParaRPr sz="4000" b="1" i="0" u="none" strike="noStrike" cap="none">
              <a:solidFill>
                <a:schemeClr val="dk1"/>
              </a:solidFill>
              <a:latin typeface="DM Sans"/>
              <a:ea typeface="DM Sans"/>
              <a:cs typeface="DM Sans"/>
              <a:sym typeface="DM Sans"/>
            </a:endParaRPr>
          </a:p>
        </p:txBody>
      </p:sp>
      <p:sp>
        <p:nvSpPr>
          <p:cNvPr id="300" name="Google Shape;300;p36"/>
          <p:cNvSpPr txBox="1"/>
          <p:nvPr/>
        </p:nvSpPr>
        <p:spPr>
          <a:xfrm>
            <a:off x="457725" y="2211625"/>
            <a:ext cx="4730100" cy="1639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Forma en la que se recopilan y envían los datos. Existen dos métodos comunes en el HTML:</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a:latin typeface="DM Sans"/>
                <a:ea typeface="DM Sans"/>
                <a:cs typeface="DM Sans"/>
                <a:sym typeface="DM Sans"/>
              </a:rPr>
              <a:t>GET:</a:t>
            </a:r>
            <a:r>
              <a:rPr lang="es" sz="1350">
                <a:latin typeface="DM Sans"/>
                <a:ea typeface="DM Sans"/>
                <a:cs typeface="DM Sans"/>
                <a:sym typeface="DM Sans"/>
              </a:rPr>
              <a:t> la información viajará por la barra de direcciones a continuación del nombre del archivo.</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b="1">
                <a:latin typeface="DM Sans"/>
                <a:ea typeface="DM Sans"/>
                <a:cs typeface="DM Sans"/>
                <a:sym typeface="DM Sans"/>
              </a:rPr>
              <a:t>POST:</a:t>
            </a:r>
            <a:r>
              <a:rPr lang="es" sz="1350">
                <a:latin typeface="DM Sans"/>
                <a:ea typeface="DM Sans"/>
                <a:cs typeface="DM Sans"/>
                <a:sym typeface="DM Sans"/>
              </a:rPr>
              <a:t> la información viajará junto a los encabezados del HTML (será “invisible”).</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Si el method no se indica, por defecto será GET.</a:t>
            </a:r>
            <a:endParaRPr sz="1350">
              <a:highlight>
                <a:schemeClr val="accent6"/>
              </a:highlight>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Enctype</a:t>
            </a:r>
            <a:endParaRPr sz="4000" b="1" i="0" u="none" strike="noStrike" cap="none">
              <a:solidFill>
                <a:schemeClr val="dk1"/>
              </a:solidFill>
              <a:latin typeface="DM Sans"/>
              <a:ea typeface="DM Sans"/>
              <a:cs typeface="DM Sans"/>
              <a:sym typeface="DM Sans"/>
            </a:endParaRPr>
          </a:p>
        </p:txBody>
      </p:sp>
      <p:sp>
        <p:nvSpPr>
          <p:cNvPr id="306" name="Google Shape;306;p37"/>
          <p:cNvSpPr txBox="1"/>
          <p:nvPr/>
        </p:nvSpPr>
        <p:spPr>
          <a:xfrm>
            <a:off x="457725" y="2211625"/>
            <a:ext cx="47301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Cuando el valor del atributo method es post, el mismo es el  tipo MIME del contenido, que es usado para enviar el formulario al servidor. Los posibles valores son:</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application/x-www-form-urlencoded: será el valor por defecto si un atributo no está especificado.</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multipart/form-data: usar este valor si se está usando el elemento input con el atributo type ajustado a "file".</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text/plain (HTML5)</a:t>
            </a:r>
            <a:endParaRPr sz="1350">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Normalmente, se utiliza para permitir el envío de archivos a través de un formulario.</a:t>
            </a:r>
            <a:endParaRPr sz="1350">
              <a:highlight>
                <a:schemeClr val="accent6"/>
              </a:highlight>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Ingreso de texto</a:t>
            </a:r>
            <a:endParaRPr sz="4000" b="1" i="0" u="none" strike="noStrike" cap="none">
              <a:solidFill>
                <a:schemeClr val="dk1"/>
              </a:solidFill>
              <a:latin typeface="DM Sans"/>
              <a:ea typeface="DM Sans"/>
              <a:cs typeface="DM Sans"/>
              <a:sym typeface="DM Sans"/>
            </a:endParaRPr>
          </a:p>
        </p:txBody>
      </p:sp>
      <p:sp>
        <p:nvSpPr>
          <p:cNvPr id="312" name="Google Shape;312;p38"/>
          <p:cNvSpPr txBox="1"/>
          <p:nvPr/>
        </p:nvSpPr>
        <p:spPr>
          <a:xfrm>
            <a:off x="457725" y="2211625"/>
            <a:ext cx="4730100" cy="22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Existen tres controles generales para el ingreso de texto:</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Cajas de texto de una sola línea (no acepta el uso de la tecla Enter).</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Cajas para el ingreso de contraseñas (el contenido no será visible).</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Cajas para contenido multilínea. Puede ser una o muchas líneas de texto.</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Atributo </a:t>
            </a:r>
            <a:r>
              <a:rPr lang="es" sz="1350">
                <a:highlight>
                  <a:schemeClr val="accent6"/>
                </a:highlight>
                <a:latin typeface="DM Sans"/>
                <a:ea typeface="DM Sans"/>
                <a:cs typeface="DM Sans"/>
                <a:sym typeface="DM Sans"/>
              </a:rPr>
              <a:t>“name”</a:t>
            </a: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Control de formulario:  </a:t>
            </a:r>
            <a:r>
              <a:rPr lang="es" sz="1350">
                <a:highlight>
                  <a:schemeClr val="accent6"/>
                </a:highlight>
                <a:latin typeface="DM Sans"/>
                <a:ea typeface="DM Sans"/>
                <a:cs typeface="DM Sans"/>
                <a:sym typeface="DM Sans"/>
              </a:rPr>
              <a:t>&lt;input&gt;: Text, Email, Password.</a:t>
            </a:r>
            <a:endParaRPr sz="1350">
              <a:highlight>
                <a:schemeClr val="accent6"/>
              </a:highlight>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Control de formulario:  </a:t>
            </a:r>
            <a:r>
              <a:rPr lang="es" sz="1350">
                <a:highlight>
                  <a:schemeClr val="accent6"/>
                </a:highlight>
                <a:latin typeface="DM Sans"/>
                <a:ea typeface="DM Sans"/>
                <a:cs typeface="DM Sans"/>
                <a:sym typeface="DM Sans"/>
              </a:rPr>
              <a:t>&lt;textarea&gt;&lt;/textarea&gt;</a:t>
            </a:r>
            <a:endParaRPr sz="1350">
              <a:highlight>
                <a:schemeClr val="accent6"/>
              </a:highlight>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p:nvPr/>
        </p:nvSpPr>
        <p:spPr>
          <a:xfrm>
            <a:off x="457725" y="1071050"/>
            <a:ext cx="473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Botones</a:t>
            </a:r>
            <a:endParaRPr sz="4000" b="1" i="0" u="none" strike="noStrike" cap="none">
              <a:solidFill>
                <a:schemeClr val="dk1"/>
              </a:solidFill>
              <a:latin typeface="DM Sans"/>
              <a:ea typeface="DM Sans"/>
              <a:cs typeface="DM Sans"/>
              <a:sym typeface="DM Sans"/>
            </a:endParaRPr>
          </a:p>
        </p:txBody>
      </p:sp>
      <p:sp>
        <p:nvSpPr>
          <p:cNvPr id="318" name="Google Shape;318;p39"/>
          <p:cNvSpPr txBox="1"/>
          <p:nvPr/>
        </p:nvSpPr>
        <p:spPr>
          <a:xfrm>
            <a:off x="457725" y="1857250"/>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Los botones disparan las acciones del formulario. Hay 3 tipos:</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que envía los datos al archivo indicado como Action.</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que vacía todo lo ingresado y resetea los campos.</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El que “no hace nada”, pensado para usarse con Javascript.</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Todos los botones son etiquetas  </a:t>
            </a:r>
            <a:r>
              <a:rPr lang="es" sz="1350">
                <a:highlight>
                  <a:schemeClr val="accent6"/>
                </a:highlight>
                <a:latin typeface="DM Sans"/>
                <a:ea typeface="DM Sans"/>
                <a:cs typeface="DM Sans"/>
                <a:sym typeface="DM Sans"/>
              </a:rPr>
              <a:t>&lt;input&gt;</a:t>
            </a:r>
            <a:r>
              <a:rPr lang="es" sz="1350">
                <a:latin typeface="DM Sans"/>
                <a:ea typeface="DM Sans"/>
                <a:cs typeface="DM Sans"/>
                <a:sym typeface="DM Sans"/>
              </a:rPr>
              <a:t>, con distintos tipos de “Type”. El botón debe de estar dentro del </a:t>
            </a:r>
            <a:r>
              <a:rPr lang="es" sz="1350">
                <a:highlight>
                  <a:schemeClr val="accent6"/>
                </a:highlight>
                <a:latin typeface="DM Sans"/>
                <a:ea typeface="DM Sans"/>
                <a:cs typeface="DM Sans"/>
                <a:sym typeface="DM Sans"/>
              </a:rPr>
              <a:t>&lt;form&gt; </a:t>
            </a:r>
            <a:r>
              <a:rPr lang="es" sz="1350">
                <a:latin typeface="DM Sans"/>
                <a:ea typeface="DM Sans"/>
                <a:cs typeface="DM Sans"/>
                <a:sym typeface="DM Sans"/>
              </a:rPr>
              <a:t>que afectará.</a:t>
            </a:r>
            <a:endParaRPr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0"/>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Atributo “value”</a:t>
            </a:r>
            <a:endParaRPr sz="3500" b="1" i="0" u="none" strike="noStrike" cap="none">
              <a:solidFill>
                <a:schemeClr val="lt1"/>
              </a:solidFill>
              <a:latin typeface="DM Sans"/>
              <a:ea typeface="DM Sans"/>
              <a:cs typeface="DM Sans"/>
              <a:sym typeface="DM Sans"/>
            </a:endParaRPr>
          </a:p>
        </p:txBody>
      </p:sp>
      <p:sp>
        <p:nvSpPr>
          <p:cNvPr id="325" name="Google Shape;325;p40"/>
          <p:cNvSpPr txBox="1"/>
          <p:nvPr/>
        </p:nvSpPr>
        <p:spPr>
          <a:xfrm>
            <a:off x="4828375" y="2250975"/>
            <a:ext cx="2470200" cy="16392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Input de tipo “submit”: envía el formulario.</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Input de tipo “reset”: resetea el formulario.</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Input de tipo “button”: no tiene acciones por defecto.</a:t>
            </a:r>
            <a:endParaRPr sz="1350">
              <a:latin typeface="DM Sans"/>
              <a:ea typeface="DM Sans"/>
              <a:cs typeface="DM Sans"/>
              <a:sym typeface="DM Sans"/>
            </a:endParaRPr>
          </a:p>
        </p:txBody>
      </p:sp>
      <p:sp>
        <p:nvSpPr>
          <p:cNvPr id="326" name="Google Shape;326;p40"/>
          <p:cNvSpPr txBox="1"/>
          <p:nvPr/>
        </p:nvSpPr>
        <p:spPr>
          <a:xfrm>
            <a:off x="917700" y="1308575"/>
            <a:ext cx="71976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Representa la etiqueta del botón, la cual es normalmente mostrada por los navegadores dentro de éste.</a:t>
            </a:r>
            <a:endParaRPr>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b="1">
              <a:latin typeface="DM Sans"/>
              <a:ea typeface="DM Sans"/>
              <a:cs typeface="DM Sans"/>
              <a:sym typeface="DM Sans"/>
            </a:endParaRPr>
          </a:p>
        </p:txBody>
      </p:sp>
      <p:grpSp>
        <p:nvGrpSpPr>
          <p:cNvPr id="327" name="Google Shape;327;p40"/>
          <p:cNvGrpSpPr/>
          <p:nvPr/>
        </p:nvGrpSpPr>
        <p:grpSpPr>
          <a:xfrm>
            <a:off x="8212551" y="169348"/>
            <a:ext cx="738900" cy="738900"/>
            <a:chOff x="473351" y="619523"/>
            <a:chExt cx="738900" cy="738900"/>
          </a:xfrm>
        </p:grpSpPr>
        <p:sp>
          <p:nvSpPr>
            <p:cNvPr id="328" name="Google Shape;328;p40"/>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9" name="Google Shape;329;p40"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aphicFrame>
        <p:nvGraphicFramePr>
          <p:cNvPr id="330" name="Google Shape;330;p40"/>
          <p:cNvGraphicFramePr/>
          <p:nvPr/>
        </p:nvGraphicFramePr>
        <p:xfrm>
          <a:off x="2216850" y="2085050"/>
          <a:ext cx="3000000" cy="3000000"/>
        </p:xfrm>
        <a:graphic>
          <a:graphicData uri="http://schemas.openxmlformats.org/drawingml/2006/table">
            <a:tbl>
              <a:tblPr>
                <a:noFill/>
                <a:tableStyleId>{7E36B0E9-B3D2-4599-BA02-6912C0ECEE04}</a:tableStyleId>
              </a:tblPr>
              <a:tblGrid>
                <a:gridCol w="2166300">
                  <a:extLst>
                    <a:ext uri="{9D8B030D-6E8A-4147-A177-3AD203B41FA5}">
                      <a16:colId xmlns:a16="http://schemas.microsoft.com/office/drawing/2014/main" val="20000"/>
                    </a:ext>
                  </a:extLst>
                </a:gridCol>
              </a:tblGrid>
              <a:tr h="1711650">
                <a:tc>
                  <a:txBody>
                    <a:bodyPr/>
                    <a:lstStyle/>
                    <a:p>
                      <a:pPr marL="0" lvl="0" indent="0" algn="l" rtl="0">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input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type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"submit"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"Enviar formulario"</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input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type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"reset"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"Limpiar formulario"</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input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type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"button"</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"Sin acciones"</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CCCCCC"/>
                        </a:solidFill>
                        <a:latin typeface="DM Sans"/>
                        <a:ea typeface="DM Sans"/>
                        <a:cs typeface="DM Sans"/>
                        <a:sym typeface="DM Sans"/>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p:nvPr/>
        </p:nvSpPr>
        <p:spPr>
          <a:xfrm>
            <a:off x="457725" y="898625"/>
            <a:ext cx="473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Controles de selección</a:t>
            </a:r>
            <a:endParaRPr sz="4000" b="1" i="0" u="none" strike="noStrike" cap="none">
              <a:solidFill>
                <a:schemeClr val="dk1"/>
              </a:solidFill>
              <a:latin typeface="DM Sans"/>
              <a:ea typeface="DM Sans"/>
              <a:cs typeface="DM Sans"/>
              <a:sym typeface="DM Sans"/>
            </a:endParaRPr>
          </a:p>
        </p:txBody>
      </p:sp>
      <p:sp>
        <p:nvSpPr>
          <p:cNvPr id="336" name="Google Shape;336;p41"/>
          <p:cNvSpPr txBox="1"/>
          <p:nvPr/>
        </p:nvSpPr>
        <p:spPr>
          <a:xfrm>
            <a:off x="457725" y="2191625"/>
            <a:ext cx="47301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En estos casos, el usuario no puede ingresar libremente un texto, sino que el programador le da una lista predefinida. El dato que llega al elegir una opción se define desde el atributo “value”. Existen 3 grupos de controles de selección:</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Botones de radio: sólo se puede elegir una opción.</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Casillas de chequeo: de toda la lista de opciones, el usuario puede optar por una, todas o ninguna opción.</a:t>
            </a:r>
            <a:endParaRPr sz="1350">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Menú desplegable: sólo es posible seleccionar una opción.</a:t>
            </a:r>
            <a:endParaRPr sz="135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15"/>
          <p:cNvPicPr preferRelativeResize="0"/>
          <p:nvPr/>
        </p:nvPicPr>
        <p:blipFill rotWithShape="1">
          <a:blip r:embed="rId3">
            <a:alphaModFix/>
          </a:blip>
          <a:srcRect/>
          <a:stretch/>
        </p:blipFill>
        <p:spPr>
          <a:xfrm>
            <a:off x="3551362" y="1250837"/>
            <a:ext cx="2042550" cy="3122575"/>
          </a:xfrm>
          <a:prstGeom prst="rect">
            <a:avLst/>
          </a:prstGeom>
          <a:noFill/>
          <a:ln>
            <a:noFill/>
          </a:ln>
        </p:spPr>
      </p:pic>
      <p:pic>
        <p:nvPicPr>
          <p:cNvPr id="53" name="Google Shape;53;p15"/>
          <p:cNvPicPr preferRelativeResize="0"/>
          <p:nvPr/>
        </p:nvPicPr>
        <p:blipFill rotWithShape="1">
          <a:blip r:embed="rId4">
            <a:alphaModFix/>
          </a:blip>
          <a:srcRect/>
          <a:stretch/>
        </p:blipFill>
        <p:spPr>
          <a:xfrm>
            <a:off x="3593288" y="1313975"/>
            <a:ext cx="1958700" cy="2989595"/>
          </a:xfrm>
          <a:prstGeom prst="rect">
            <a:avLst/>
          </a:prstGeom>
          <a:noFill/>
          <a:ln>
            <a:noFill/>
          </a:ln>
        </p:spPr>
      </p:pic>
      <p:pic>
        <p:nvPicPr>
          <p:cNvPr id="54" name="Google Shape;54;p15"/>
          <p:cNvPicPr preferRelativeResize="0"/>
          <p:nvPr/>
        </p:nvPicPr>
        <p:blipFill rotWithShape="1">
          <a:blip r:embed="rId4">
            <a:alphaModFix/>
          </a:blip>
          <a:srcRect/>
          <a:stretch/>
        </p:blipFill>
        <p:spPr>
          <a:xfrm>
            <a:off x="5865175" y="1317325"/>
            <a:ext cx="1958700" cy="2989595"/>
          </a:xfrm>
          <a:prstGeom prst="rect">
            <a:avLst/>
          </a:prstGeom>
          <a:noFill/>
          <a:ln>
            <a:noFill/>
          </a:ln>
        </p:spPr>
      </p:pic>
      <p:pic>
        <p:nvPicPr>
          <p:cNvPr id="55" name="Google Shape;55;p15"/>
          <p:cNvPicPr preferRelativeResize="0"/>
          <p:nvPr/>
        </p:nvPicPr>
        <p:blipFill rotWithShape="1">
          <a:blip r:embed="rId4">
            <a:alphaModFix/>
          </a:blip>
          <a:srcRect/>
          <a:stretch/>
        </p:blipFill>
        <p:spPr>
          <a:xfrm>
            <a:off x="1320975" y="1317325"/>
            <a:ext cx="1958700" cy="2989595"/>
          </a:xfrm>
          <a:prstGeom prst="rect">
            <a:avLst/>
          </a:prstGeom>
          <a:noFill/>
          <a:ln>
            <a:noFill/>
          </a:ln>
        </p:spPr>
      </p:pic>
      <p:sp>
        <p:nvSpPr>
          <p:cNvPr id="56" name="Google Shape;56;p15"/>
          <p:cNvSpPr txBox="1"/>
          <p:nvPr/>
        </p:nvSpPr>
        <p:spPr>
          <a:xfrm>
            <a:off x="472700" y="468275"/>
            <a:ext cx="23247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Temario</a:t>
            </a:r>
            <a:endParaRPr sz="3000" b="1" i="0" u="none" strike="noStrike" cap="none">
              <a:solidFill>
                <a:srgbClr val="EAFF6A"/>
              </a:solidFill>
              <a:latin typeface="DM Sans"/>
              <a:ea typeface="DM Sans"/>
              <a:cs typeface="DM Sans"/>
              <a:sym typeface="DM Sans"/>
            </a:endParaRPr>
          </a:p>
        </p:txBody>
      </p:sp>
      <p:sp>
        <p:nvSpPr>
          <p:cNvPr id="57" name="Google Shape;57;p15"/>
          <p:cNvSpPr txBox="1"/>
          <p:nvPr/>
        </p:nvSpPr>
        <p:spPr>
          <a:xfrm>
            <a:off x="1320550" y="14796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01</a:t>
            </a:r>
            <a:endParaRPr sz="1600" b="1" i="0" u="none" strike="noStrike" cap="none">
              <a:solidFill>
                <a:srgbClr val="999999"/>
              </a:solidFill>
              <a:latin typeface="DM Sans"/>
              <a:ea typeface="DM Sans"/>
              <a:cs typeface="DM Sans"/>
              <a:sym typeface="DM Sans"/>
            </a:endParaRPr>
          </a:p>
        </p:txBody>
      </p:sp>
      <p:cxnSp>
        <p:nvCxnSpPr>
          <p:cNvPr id="58" name="Google Shape;58;p15"/>
          <p:cNvCxnSpPr/>
          <p:nvPr/>
        </p:nvCxnSpPr>
        <p:spPr>
          <a:xfrm>
            <a:off x="1395275" y="2683775"/>
            <a:ext cx="1778400" cy="0"/>
          </a:xfrm>
          <a:prstGeom prst="straightConnector1">
            <a:avLst/>
          </a:prstGeom>
          <a:noFill/>
          <a:ln w="9525" cap="flat" cmpd="sng">
            <a:solidFill>
              <a:srgbClr val="434343"/>
            </a:solidFill>
            <a:prstDash val="solid"/>
            <a:round/>
            <a:headEnd type="none" w="sm" len="sm"/>
            <a:tailEnd type="none" w="sm" len="sm"/>
          </a:ln>
        </p:spPr>
      </p:cxnSp>
      <p:sp>
        <p:nvSpPr>
          <p:cNvPr id="59" name="Google Shape;59;p15"/>
          <p:cNvSpPr txBox="1"/>
          <p:nvPr/>
        </p:nvSpPr>
        <p:spPr>
          <a:xfrm>
            <a:off x="1351375" y="1865200"/>
            <a:ext cx="19287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Prototipado y conceptos básicos de HTML</a:t>
            </a:r>
            <a:endParaRPr sz="1500" b="1" i="0" u="none" strike="noStrike" cap="none">
              <a:solidFill>
                <a:srgbClr val="999999"/>
              </a:solidFill>
              <a:latin typeface="DM Sans"/>
              <a:ea typeface="DM Sans"/>
              <a:cs typeface="DM Sans"/>
              <a:sym typeface="DM Sans"/>
            </a:endParaRPr>
          </a:p>
        </p:txBody>
      </p:sp>
      <p:sp>
        <p:nvSpPr>
          <p:cNvPr id="60" name="Google Shape;60;p15"/>
          <p:cNvSpPr txBox="1"/>
          <p:nvPr/>
        </p:nvSpPr>
        <p:spPr>
          <a:xfrm>
            <a:off x="3593075" y="1487775"/>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1" i="0" u="none" strike="noStrike" cap="none">
                <a:solidFill>
                  <a:schemeClr val="lt1"/>
                </a:solidFill>
                <a:latin typeface="DM Sans"/>
                <a:ea typeface="DM Sans"/>
                <a:cs typeface="DM Sans"/>
                <a:sym typeface="DM Sans"/>
              </a:rPr>
              <a:t>0</a:t>
            </a:r>
            <a:r>
              <a:rPr lang="es" sz="1200" b="1">
                <a:solidFill>
                  <a:schemeClr val="lt1"/>
                </a:solidFill>
                <a:latin typeface="DM Sans"/>
                <a:ea typeface="DM Sans"/>
                <a:cs typeface="DM Sans"/>
                <a:sym typeface="DM Sans"/>
              </a:rPr>
              <a:t>2</a:t>
            </a:r>
            <a:endParaRPr sz="1600" b="1" i="0" u="none" strike="noStrike" cap="none">
              <a:solidFill>
                <a:schemeClr val="lt1"/>
              </a:solidFill>
              <a:latin typeface="DM Sans"/>
              <a:ea typeface="DM Sans"/>
              <a:cs typeface="DM Sans"/>
              <a:sym typeface="DM Sans"/>
            </a:endParaRPr>
          </a:p>
        </p:txBody>
      </p:sp>
      <p:cxnSp>
        <p:nvCxnSpPr>
          <p:cNvPr id="61" name="Google Shape;61;p15"/>
          <p:cNvCxnSpPr/>
          <p:nvPr/>
        </p:nvCxnSpPr>
        <p:spPr>
          <a:xfrm>
            <a:off x="3667800" y="2683775"/>
            <a:ext cx="1778400" cy="0"/>
          </a:xfrm>
          <a:prstGeom prst="straightConnector1">
            <a:avLst/>
          </a:prstGeom>
          <a:noFill/>
          <a:ln w="9525" cap="flat" cmpd="sng">
            <a:solidFill>
              <a:srgbClr val="434343"/>
            </a:solidFill>
            <a:prstDash val="solid"/>
            <a:round/>
            <a:headEnd type="none" w="sm" len="sm"/>
            <a:tailEnd type="none" w="sm" len="sm"/>
          </a:ln>
        </p:spPr>
      </p:cxnSp>
      <p:sp>
        <p:nvSpPr>
          <p:cNvPr id="62" name="Google Shape;62;p15"/>
          <p:cNvSpPr txBox="1"/>
          <p:nvPr/>
        </p:nvSpPr>
        <p:spPr>
          <a:xfrm>
            <a:off x="3592650" y="1969975"/>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EAFF6A"/>
                </a:solidFill>
                <a:latin typeface="DM Sans"/>
                <a:ea typeface="DM Sans"/>
                <a:cs typeface="DM Sans"/>
                <a:sym typeface="DM Sans"/>
              </a:rPr>
              <a:t>Primeros pasos con HTML</a:t>
            </a:r>
            <a:endParaRPr sz="1500" b="1" i="0" u="none" strike="noStrike" cap="none">
              <a:solidFill>
                <a:srgbClr val="EAFF6A"/>
              </a:solidFill>
              <a:latin typeface="DM Sans"/>
              <a:ea typeface="DM Sans"/>
              <a:cs typeface="DM Sans"/>
              <a:sym typeface="DM Sans"/>
            </a:endParaRPr>
          </a:p>
        </p:txBody>
      </p:sp>
      <p:sp>
        <p:nvSpPr>
          <p:cNvPr id="63" name="Google Shape;63;p15"/>
          <p:cNvSpPr txBox="1"/>
          <p:nvPr/>
        </p:nvSpPr>
        <p:spPr>
          <a:xfrm>
            <a:off x="5865600" y="1479650"/>
            <a:ext cx="192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s" sz="1200" b="0" i="0" u="none" strike="noStrike" cap="none">
                <a:solidFill>
                  <a:srgbClr val="999999"/>
                </a:solidFill>
                <a:latin typeface="DM Sans"/>
                <a:ea typeface="DM Sans"/>
                <a:cs typeface="DM Sans"/>
                <a:sym typeface="DM Sans"/>
              </a:rPr>
              <a:t>03</a:t>
            </a:r>
            <a:endParaRPr sz="1600" b="1" i="0" u="none" strike="noStrike" cap="none">
              <a:solidFill>
                <a:srgbClr val="999999"/>
              </a:solidFill>
              <a:latin typeface="DM Sans"/>
              <a:ea typeface="DM Sans"/>
              <a:cs typeface="DM Sans"/>
              <a:sym typeface="DM Sans"/>
            </a:endParaRPr>
          </a:p>
        </p:txBody>
      </p:sp>
      <p:cxnSp>
        <p:nvCxnSpPr>
          <p:cNvPr id="64" name="Google Shape;64;p15"/>
          <p:cNvCxnSpPr/>
          <p:nvPr/>
        </p:nvCxnSpPr>
        <p:spPr>
          <a:xfrm>
            <a:off x="5940325" y="2683775"/>
            <a:ext cx="1778400" cy="0"/>
          </a:xfrm>
          <a:prstGeom prst="straightConnector1">
            <a:avLst/>
          </a:prstGeom>
          <a:noFill/>
          <a:ln w="9525" cap="flat" cmpd="sng">
            <a:solidFill>
              <a:srgbClr val="434343"/>
            </a:solidFill>
            <a:prstDash val="solid"/>
            <a:round/>
            <a:headEnd type="none" w="sm" len="sm"/>
            <a:tailEnd type="none" w="sm" len="sm"/>
          </a:ln>
        </p:spPr>
      </p:cxnSp>
      <p:sp>
        <p:nvSpPr>
          <p:cNvPr id="65" name="Google Shape;65;p15"/>
          <p:cNvSpPr txBox="1"/>
          <p:nvPr/>
        </p:nvSpPr>
        <p:spPr>
          <a:xfrm>
            <a:off x="5865175" y="1969975"/>
            <a:ext cx="19287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s" sz="1500" b="1">
                <a:solidFill>
                  <a:srgbClr val="999999"/>
                </a:solidFill>
                <a:latin typeface="DM Sans"/>
                <a:ea typeface="DM Sans"/>
                <a:cs typeface="DM Sans"/>
                <a:sym typeface="DM Sans"/>
              </a:rPr>
              <a:t>Incluyendo CSS a nuestro proyecto</a:t>
            </a:r>
            <a:endParaRPr sz="1500" b="1" i="0" u="none" strike="noStrike" cap="none">
              <a:solidFill>
                <a:srgbClr val="999999"/>
              </a:solidFill>
              <a:latin typeface="DM Sans"/>
              <a:ea typeface="DM Sans"/>
              <a:cs typeface="DM Sans"/>
              <a:sym typeface="DM Sans"/>
            </a:endParaRPr>
          </a:p>
        </p:txBody>
      </p:sp>
      <p:cxnSp>
        <p:nvCxnSpPr>
          <p:cNvPr id="66" name="Google Shape;66;p15"/>
          <p:cNvCxnSpPr/>
          <p:nvPr/>
        </p:nvCxnSpPr>
        <p:spPr>
          <a:xfrm>
            <a:off x="1410700" y="1857075"/>
            <a:ext cx="1778400" cy="0"/>
          </a:xfrm>
          <a:prstGeom prst="straightConnector1">
            <a:avLst/>
          </a:prstGeom>
          <a:noFill/>
          <a:ln w="9525" cap="flat" cmpd="sng">
            <a:solidFill>
              <a:srgbClr val="434343"/>
            </a:solidFill>
            <a:prstDash val="solid"/>
            <a:round/>
            <a:headEnd type="none" w="sm" len="sm"/>
            <a:tailEnd type="none" w="sm" len="sm"/>
          </a:ln>
        </p:spPr>
      </p:cxnSp>
      <p:cxnSp>
        <p:nvCxnSpPr>
          <p:cNvPr id="67" name="Google Shape;67;p15"/>
          <p:cNvCxnSpPr/>
          <p:nvPr/>
        </p:nvCxnSpPr>
        <p:spPr>
          <a:xfrm>
            <a:off x="3683225" y="1857075"/>
            <a:ext cx="1778400" cy="0"/>
          </a:xfrm>
          <a:prstGeom prst="straightConnector1">
            <a:avLst/>
          </a:prstGeom>
          <a:noFill/>
          <a:ln w="9525" cap="flat" cmpd="sng">
            <a:solidFill>
              <a:srgbClr val="434343"/>
            </a:solidFill>
            <a:prstDash val="solid"/>
            <a:round/>
            <a:headEnd type="none" w="sm" len="sm"/>
            <a:tailEnd type="none" w="sm" len="sm"/>
          </a:ln>
        </p:spPr>
      </p:cxnSp>
      <p:cxnSp>
        <p:nvCxnSpPr>
          <p:cNvPr id="68" name="Google Shape;68;p15"/>
          <p:cNvCxnSpPr/>
          <p:nvPr/>
        </p:nvCxnSpPr>
        <p:spPr>
          <a:xfrm>
            <a:off x="5955750" y="1857075"/>
            <a:ext cx="1778400" cy="0"/>
          </a:xfrm>
          <a:prstGeom prst="straightConnector1">
            <a:avLst/>
          </a:prstGeom>
          <a:noFill/>
          <a:ln w="9525" cap="flat" cmpd="sng">
            <a:solidFill>
              <a:srgbClr val="434343"/>
            </a:solidFill>
            <a:prstDash val="solid"/>
            <a:round/>
            <a:headEnd type="none" w="sm" len="sm"/>
            <a:tailEnd type="none" w="sm" len="sm"/>
          </a:ln>
        </p:spPr>
      </p:cxnSp>
      <p:sp>
        <p:nvSpPr>
          <p:cNvPr id="69" name="Google Shape;69;p15"/>
          <p:cNvSpPr txBox="1"/>
          <p:nvPr/>
        </p:nvSpPr>
        <p:spPr>
          <a:xfrm>
            <a:off x="1395275" y="2972363"/>
            <a:ext cx="1646100" cy="11802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Prototipado desde papel</a:t>
            </a:r>
            <a:endParaRPr sz="1200">
              <a:solidFill>
                <a:schemeClr val="lt1"/>
              </a:solidFill>
              <a:latin typeface="DM Sans"/>
              <a:ea typeface="DM Sans"/>
              <a:cs typeface="DM Sans"/>
              <a:sym typeface="DM Sans"/>
            </a:endParaRPr>
          </a:p>
          <a:p>
            <a:pPr marL="457200" marR="0" lvl="0" indent="-304800" algn="l" rtl="0">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HTML</a:t>
            </a:r>
            <a:endParaRPr sz="1200">
              <a:solidFill>
                <a:schemeClr val="lt1"/>
              </a:solidFill>
              <a:latin typeface="DM Sans"/>
              <a:ea typeface="DM Sans"/>
              <a:cs typeface="DM Sans"/>
              <a:sym typeface="DM Sans"/>
            </a:endParaRPr>
          </a:p>
          <a:p>
            <a:pPr marL="457200" marR="0" lvl="0" indent="-304800" algn="l" rtl="0">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Etiquetas</a:t>
            </a:r>
            <a:endParaRPr sz="1200" b="0" i="0" u="none" strike="noStrike" cap="none">
              <a:solidFill>
                <a:schemeClr val="lt1"/>
              </a:solidFill>
              <a:latin typeface="DM Sans"/>
              <a:ea typeface="DM Sans"/>
              <a:cs typeface="DM Sans"/>
              <a:sym typeface="DM Sans"/>
            </a:endParaRPr>
          </a:p>
        </p:txBody>
      </p:sp>
      <p:sp>
        <p:nvSpPr>
          <p:cNvPr id="70" name="Google Shape;70;p15"/>
          <p:cNvSpPr txBox="1"/>
          <p:nvPr/>
        </p:nvSpPr>
        <p:spPr>
          <a:xfrm>
            <a:off x="5955750" y="2972375"/>
            <a:ext cx="1763100" cy="11802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Bases de CSS</a:t>
            </a:r>
            <a:endParaRPr sz="1200" b="0" i="0" u="none" strike="noStrike" cap="none">
              <a:solidFill>
                <a:schemeClr val="lt1"/>
              </a:solidFill>
              <a:latin typeface="DM Sans"/>
              <a:ea typeface="DM Sans"/>
              <a:cs typeface="DM Sans"/>
              <a:sym typeface="DM Sans"/>
            </a:endParaRPr>
          </a:p>
          <a:p>
            <a:pPr marL="457200" marR="0" lvl="0" indent="-304800" algn="l" rtl="0">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Sintaxis de CSS</a:t>
            </a:r>
            <a:endParaRPr sz="1200" b="0" i="0" u="none" strike="noStrike" cap="none">
              <a:solidFill>
                <a:schemeClr val="lt1"/>
              </a:solidFill>
              <a:latin typeface="DM Sans"/>
              <a:ea typeface="DM Sans"/>
              <a:cs typeface="DM Sans"/>
              <a:sym typeface="DM Sans"/>
            </a:endParaRPr>
          </a:p>
          <a:p>
            <a:pPr marL="457200" marR="0" lvl="0" indent="-304800" algn="l" rtl="0">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Herencia y cascada</a:t>
            </a:r>
            <a:endParaRPr sz="1200" b="0" i="0" u="none" strike="noStrike" cap="none">
              <a:solidFill>
                <a:schemeClr val="lt1"/>
              </a:solidFill>
              <a:latin typeface="DM Sans"/>
              <a:ea typeface="DM Sans"/>
              <a:cs typeface="DM Sans"/>
              <a:sym typeface="DM Sans"/>
            </a:endParaRPr>
          </a:p>
        </p:txBody>
      </p:sp>
      <p:sp>
        <p:nvSpPr>
          <p:cNvPr id="71" name="Google Shape;71;p15"/>
          <p:cNvSpPr txBox="1"/>
          <p:nvPr/>
        </p:nvSpPr>
        <p:spPr>
          <a:xfrm>
            <a:off x="3683227" y="2751075"/>
            <a:ext cx="1958700" cy="14931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1000"/>
              </a:spcBef>
              <a:spcAft>
                <a:spcPts val="0"/>
              </a:spcAft>
              <a:buClr>
                <a:schemeClr val="accent6"/>
              </a:buClr>
              <a:buSzPts val="1200"/>
              <a:buFont typeface="DM Sans"/>
              <a:buChar char="✓"/>
            </a:pPr>
            <a:r>
              <a:rPr lang="es" sz="1200" b="0" i="0" u="sng" strike="noStrike" cap="none">
                <a:solidFill>
                  <a:schemeClr val="hlink"/>
                </a:solidFill>
                <a:latin typeface="DM Sans"/>
                <a:ea typeface="DM Sans"/>
                <a:cs typeface="DM Sans"/>
                <a:sym typeface="DM Sans"/>
                <a:hlinkClick r:id="rId5" action="ppaction://hlinksldjump"/>
              </a:rPr>
              <a:t>L</a:t>
            </a:r>
            <a:r>
              <a:rPr lang="es" sz="1200" u="sng">
                <a:solidFill>
                  <a:schemeClr val="hlink"/>
                </a:solidFill>
                <a:latin typeface="DM Sans"/>
                <a:ea typeface="DM Sans"/>
                <a:cs typeface="DM Sans"/>
                <a:sym typeface="DM Sans"/>
                <a:hlinkClick r:id="rId5" action="ppaction://hlinksldjump"/>
              </a:rPr>
              <a:t>istas</a:t>
            </a:r>
            <a:endParaRPr sz="1200">
              <a:solidFill>
                <a:srgbClr val="83AEFB"/>
              </a:solidFill>
              <a:latin typeface="DM Sans"/>
              <a:ea typeface="DM Sans"/>
              <a:cs typeface="DM Sans"/>
              <a:sym typeface="DM Sans"/>
            </a:endParaRPr>
          </a:p>
          <a:p>
            <a:pPr marL="457200" marR="0" lvl="0" indent="-304800" algn="l" rtl="0">
              <a:lnSpc>
                <a:spcPct val="100000"/>
              </a:lnSpc>
              <a:spcBef>
                <a:spcPts val="100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6" action="ppaction://hlinksldjump"/>
              </a:rPr>
              <a:t>Formularios</a:t>
            </a:r>
            <a:endParaRPr sz="1200">
              <a:solidFill>
                <a:srgbClr val="83AEFB"/>
              </a:solidFill>
              <a:latin typeface="DM Sans"/>
              <a:ea typeface="DM Sans"/>
              <a:cs typeface="DM Sans"/>
              <a:sym typeface="DM Sans"/>
            </a:endParaRPr>
          </a:p>
          <a:p>
            <a:pPr marL="457200" marR="0" lvl="0" indent="-304800" algn="l" rtl="0">
              <a:lnSpc>
                <a:spcPct val="100000"/>
              </a:lnSpc>
              <a:spcBef>
                <a:spcPts val="100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r:id="rId7" action="ppaction://hlinksldjump"/>
              </a:rPr>
              <a:t>Enlaces</a:t>
            </a:r>
            <a:endParaRPr sz="1200">
              <a:solidFill>
                <a:srgbClr val="83AEFB"/>
              </a:solidFill>
              <a:latin typeface="DM Sans"/>
              <a:ea typeface="DM Sans"/>
              <a:cs typeface="DM Sans"/>
              <a:sym typeface="DM Sans"/>
            </a:endParaRPr>
          </a:p>
          <a:p>
            <a:pPr marL="457200" marR="0" lvl="0" indent="-304800" algn="l" rtl="0">
              <a:lnSpc>
                <a:spcPct val="100000"/>
              </a:lnSpc>
              <a:spcBef>
                <a:spcPts val="1000"/>
              </a:spcBef>
              <a:spcAft>
                <a:spcPts val="1000"/>
              </a:spcAft>
              <a:buClr>
                <a:schemeClr val="accent6"/>
              </a:buClr>
              <a:buSzPts val="1200"/>
              <a:buFont typeface="DM Sans"/>
              <a:buChar char="✓"/>
            </a:pPr>
            <a:r>
              <a:rPr lang="es" sz="1200" u="sng">
                <a:solidFill>
                  <a:schemeClr val="hlink"/>
                </a:solidFill>
                <a:latin typeface="DM Sans"/>
                <a:ea typeface="DM Sans"/>
                <a:cs typeface="DM Sans"/>
                <a:sym typeface="DM Sans"/>
                <a:hlinkClick r:id="rId8" action="ppaction://hlinksldjump"/>
              </a:rPr>
              <a:t>Multimedia con HTML</a:t>
            </a:r>
            <a:endParaRPr sz="12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2"/>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2"/>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Atributo “value”</a:t>
            </a:r>
            <a:endParaRPr sz="3500" b="1" i="0" u="none" strike="noStrike" cap="none">
              <a:solidFill>
                <a:schemeClr val="lt1"/>
              </a:solidFill>
              <a:latin typeface="DM Sans"/>
              <a:ea typeface="DM Sans"/>
              <a:cs typeface="DM Sans"/>
              <a:sym typeface="DM Sans"/>
            </a:endParaRPr>
          </a:p>
        </p:txBody>
      </p:sp>
      <p:sp>
        <p:nvSpPr>
          <p:cNvPr id="343" name="Google Shape;343;p42"/>
          <p:cNvSpPr txBox="1"/>
          <p:nvPr/>
        </p:nvSpPr>
        <p:spPr>
          <a:xfrm>
            <a:off x="1035400" y="1692650"/>
            <a:ext cx="2470200" cy="3924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Botones de radio:</a:t>
            </a:r>
            <a:endParaRPr sz="1350">
              <a:latin typeface="DM Sans"/>
              <a:ea typeface="DM Sans"/>
              <a:cs typeface="DM Sans"/>
              <a:sym typeface="DM Sans"/>
            </a:endParaRPr>
          </a:p>
        </p:txBody>
      </p:sp>
      <p:sp>
        <p:nvSpPr>
          <p:cNvPr id="344" name="Google Shape;344;p42"/>
          <p:cNvSpPr txBox="1"/>
          <p:nvPr/>
        </p:nvSpPr>
        <p:spPr>
          <a:xfrm>
            <a:off x="917700" y="1308575"/>
            <a:ext cx="7197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En este caso es el valor que se enviará al enviarse el formulario. </a:t>
            </a: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b="1">
              <a:latin typeface="DM Sans"/>
              <a:ea typeface="DM Sans"/>
              <a:cs typeface="DM Sans"/>
              <a:sym typeface="DM Sans"/>
            </a:endParaRPr>
          </a:p>
        </p:txBody>
      </p:sp>
      <p:grpSp>
        <p:nvGrpSpPr>
          <p:cNvPr id="345" name="Google Shape;345;p42"/>
          <p:cNvGrpSpPr/>
          <p:nvPr/>
        </p:nvGrpSpPr>
        <p:grpSpPr>
          <a:xfrm>
            <a:off x="8212551" y="169348"/>
            <a:ext cx="738900" cy="738900"/>
            <a:chOff x="473351" y="619523"/>
            <a:chExt cx="738900" cy="738900"/>
          </a:xfrm>
        </p:grpSpPr>
        <p:sp>
          <p:nvSpPr>
            <p:cNvPr id="346" name="Google Shape;346;p4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7" name="Google Shape;347;p4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aphicFrame>
        <p:nvGraphicFramePr>
          <p:cNvPr id="348" name="Google Shape;348;p42"/>
          <p:cNvGraphicFramePr/>
          <p:nvPr/>
        </p:nvGraphicFramePr>
        <p:xfrm>
          <a:off x="1584675" y="2217175"/>
          <a:ext cx="3000000" cy="3000000"/>
        </p:xfrm>
        <a:graphic>
          <a:graphicData uri="http://schemas.openxmlformats.org/drawingml/2006/table">
            <a:tbl>
              <a:tblPr>
                <a:noFill/>
                <a:tableStyleId>{7E36B0E9-B3D2-4599-BA02-6912C0ECEE04}</a:tableStyleId>
              </a:tblPr>
              <a:tblGrid>
                <a:gridCol w="4958500">
                  <a:extLst>
                    <a:ext uri="{9D8B030D-6E8A-4147-A177-3AD203B41FA5}">
                      <a16:colId xmlns:a16="http://schemas.microsoft.com/office/drawing/2014/main" val="20000"/>
                    </a:ext>
                  </a:extLst>
                </a:gridCol>
              </a:tblGrid>
              <a:tr h="1474625">
                <a:tc>
                  <a:txBody>
                    <a:bodyPr/>
                    <a:lstStyle/>
                    <a:p>
                      <a:pPr marL="0" lvl="0" indent="0" algn="l" rtl="0">
                        <a:spcBef>
                          <a:spcPts val="0"/>
                        </a:spcBef>
                        <a:spcAft>
                          <a:spcPts val="0"/>
                        </a:spcAft>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form</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marL="0" lvl="0" indent="0" algn="l" rtl="0">
                        <a:spcBef>
                          <a:spcPts val="0"/>
                        </a:spcBef>
                        <a:spcAft>
                          <a:spcPts val="0"/>
                        </a:spcAft>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div</a:t>
                      </a:r>
                      <a:r>
                        <a:rPr lang="es">
                          <a:solidFill>
                            <a:srgbClr val="D9D9D9"/>
                          </a:solidFill>
                          <a:latin typeface="Didact Gothic"/>
                          <a:ea typeface="Didact Gothic"/>
                          <a:cs typeface="Didact Gothic"/>
                          <a:sym typeface="Didact Gothic"/>
                        </a:rPr>
                        <a:t>&gt;hombre&lt;/</a:t>
                      </a:r>
                      <a:r>
                        <a:rPr lang="es">
                          <a:solidFill>
                            <a:srgbClr val="E06666"/>
                          </a:solidFill>
                          <a:latin typeface="Didact Gothic"/>
                          <a:ea typeface="Didact Gothic"/>
                          <a:cs typeface="Didact Gothic"/>
                          <a:sym typeface="Didact Gothic"/>
                        </a:rPr>
                        <a:t>div</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marL="0" lvl="0" indent="0" algn="l" rtl="0">
                        <a:spcBef>
                          <a:spcPts val="0"/>
                        </a:spcBef>
                        <a:spcAft>
                          <a:spcPts val="0"/>
                        </a:spcAft>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input</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type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"radio"</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name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"sexo"</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value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"hombre"</a:t>
                      </a:r>
                      <a:r>
                        <a:rPr lang="es">
                          <a:solidFill>
                            <a:srgbClr val="D9D9D9"/>
                          </a:solidFill>
                          <a:latin typeface="Didact Gothic"/>
                          <a:ea typeface="Didact Gothic"/>
                          <a:cs typeface="Didact Gothic"/>
                          <a:sym typeface="Didact Gothic"/>
                        </a:rPr>
                        <a:t> /&gt;</a:t>
                      </a:r>
                      <a:endParaRPr>
                        <a:solidFill>
                          <a:srgbClr val="D9D9D9"/>
                        </a:solidFill>
                        <a:latin typeface="Didact Gothic"/>
                        <a:ea typeface="Didact Gothic"/>
                        <a:cs typeface="Didact Gothic"/>
                        <a:sym typeface="Didact Gothic"/>
                      </a:endParaRPr>
                    </a:p>
                    <a:p>
                      <a:pPr marL="0" lvl="0" indent="0" algn="l" rtl="0">
                        <a:spcBef>
                          <a:spcPts val="0"/>
                        </a:spcBef>
                        <a:spcAft>
                          <a:spcPts val="0"/>
                        </a:spcAft>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div</a:t>
                      </a:r>
                      <a:r>
                        <a:rPr lang="es">
                          <a:solidFill>
                            <a:srgbClr val="D9D9D9"/>
                          </a:solidFill>
                          <a:latin typeface="Didact Gothic"/>
                          <a:ea typeface="Didact Gothic"/>
                          <a:cs typeface="Didact Gothic"/>
                          <a:sym typeface="Didact Gothic"/>
                        </a:rPr>
                        <a:t>&gt;mujer&lt;/</a:t>
                      </a:r>
                      <a:r>
                        <a:rPr lang="es">
                          <a:solidFill>
                            <a:srgbClr val="E06666"/>
                          </a:solidFill>
                          <a:latin typeface="Didact Gothic"/>
                          <a:ea typeface="Didact Gothic"/>
                          <a:cs typeface="Didact Gothic"/>
                          <a:sym typeface="Didact Gothic"/>
                        </a:rPr>
                        <a:t>div</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marL="0" lvl="0" indent="0" algn="l" rtl="0">
                        <a:spcBef>
                          <a:spcPts val="0"/>
                        </a:spcBef>
                        <a:spcAft>
                          <a:spcPts val="0"/>
                        </a:spcAft>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input</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type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"radio"</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name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"sexo"</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value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"mujer"</a:t>
                      </a:r>
                      <a:r>
                        <a:rPr lang="es">
                          <a:solidFill>
                            <a:srgbClr val="D9D9D9"/>
                          </a:solidFill>
                          <a:latin typeface="Didact Gothic"/>
                          <a:ea typeface="Didact Gothic"/>
                          <a:cs typeface="Didact Gothic"/>
                          <a:sym typeface="Didact Gothic"/>
                        </a:rPr>
                        <a:t> /&gt;</a:t>
                      </a:r>
                      <a:endParaRPr>
                        <a:solidFill>
                          <a:srgbClr val="D9D9D9"/>
                        </a:solidFill>
                        <a:latin typeface="Didact Gothic"/>
                        <a:ea typeface="Didact Gothic"/>
                        <a:cs typeface="Didact Gothic"/>
                        <a:sym typeface="Didact Gothic"/>
                      </a:endParaRPr>
                    </a:p>
                    <a:p>
                      <a:pPr marL="0" lvl="0" indent="0" algn="l" rtl="0">
                        <a:spcBef>
                          <a:spcPts val="0"/>
                        </a:spcBef>
                        <a:spcAft>
                          <a:spcPts val="0"/>
                        </a:spcAft>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form</a:t>
                      </a:r>
                      <a:r>
                        <a:rPr lang="es">
                          <a:solidFill>
                            <a:srgbClr val="D9D9D9"/>
                          </a:solidFill>
                          <a:latin typeface="Didact Gothic"/>
                          <a:ea typeface="Didact Gothic"/>
                          <a:cs typeface="Didact Gothic"/>
                          <a:sym typeface="Didact Gothic"/>
                        </a:rPr>
                        <a:t>&gt;</a:t>
                      </a:r>
                      <a:endParaRPr sz="1350">
                        <a:solidFill>
                          <a:srgbClr val="D9D9D9"/>
                        </a:solidFill>
                        <a:latin typeface="DM Sans"/>
                        <a:ea typeface="DM Sans"/>
                        <a:cs typeface="DM Sans"/>
                        <a:sym typeface="DM Sans"/>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3"/>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3"/>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Atributo “value”</a:t>
            </a:r>
            <a:endParaRPr sz="3500" b="1" i="0" u="none" strike="noStrike" cap="none">
              <a:solidFill>
                <a:schemeClr val="lt1"/>
              </a:solidFill>
              <a:latin typeface="DM Sans"/>
              <a:ea typeface="DM Sans"/>
              <a:cs typeface="DM Sans"/>
              <a:sym typeface="DM Sans"/>
            </a:endParaRPr>
          </a:p>
        </p:txBody>
      </p:sp>
      <p:sp>
        <p:nvSpPr>
          <p:cNvPr id="355" name="Google Shape;355;p43"/>
          <p:cNvSpPr txBox="1"/>
          <p:nvPr/>
        </p:nvSpPr>
        <p:spPr>
          <a:xfrm>
            <a:off x="1035400" y="1740550"/>
            <a:ext cx="2470200" cy="3924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Casillas de chequeo:</a:t>
            </a:r>
            <a:endParaRPr sz="1350">
              <a:latin typeface="DM Sans"/>
              <a:ea typeface="DM Sans"/>
              <a:cs typeface="DM Sans"/>
              <a:sym typeface="DM Sans"/>
            </a:endParaRPr>
          </a:p>
        </p:txBody>
      </p:sp>
      <p:sp>
        <p:nvSpPr>
          <p:cNvPr id="356" name="Google Shape;356;p43"/>
          <p:cNvSpPr txBox="1"/>
          <p:nvPr/>
        </p:nvSpPr>
        <p:spPr>
          <a:xfrm>
            <a:off x="973200" y="1235875"/>
            <a:ext cx="71976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En este caso es el valor que se enviará al enviarse el formulario. </a:t>
            </a: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b="1">
              <a:latin typeface="DM Sans"/>
              <a:ea typeface="DM Sans"/>
              <a:cs typeface="DM Sans"/>
              <a:sym typeface="DM Sans"/>
            </a:endParaRPr>
          </a:p>
        </p:txBody>
      </p:sp>
      <p:grpSp>
        <p:nvGrpSpPr>
          <p:cNvPr id="357" name="Google Shape;357;p43"/>
          <p:cNvGrpSpPr/>
          <p:nvPr/>
        </p:nvGrpSpPr>
        <p:grpSpPr>
          <a:xfrm>
            <a:off x="8212551" y="169348"/>
            <a:ext cx="738900" cy="738900"/>
            <a:chOff x="473351" y="619523"/>
            <a:chExt cx="738900" cy="738900"/>
          </a:xfrm>
        </p:grpSpPr>
        <p:sp>
          <p:nvSpPr>
            <p:cNvPr id="358" name="Google Shape;358;p4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9" name="Google Shape;359;p4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aphicFrame>
        <p:nvGraphicFramePr>
          <p:cNvPr id="360" name="Google Shape;360;p43"/>
          <p:cNvGraphicFramePr/>
          <p:nvPr/>
        </p:nvGraphicFramePr>
        <p:xfrm>
          <a:off x="1584675" y="2217175"/>
          <a:ext cx="3000000" cy="3000000"/>
        </p:xfrm>
        <a:graphic>
          <a:graphicData uri="http://schemas.openxmlformats.org/drawingml/2006/table">
            <a:tbl>
              <a:tblPr>
                <a:noFill/>
                <a:tableStyleId>{7E36B0E9-B3D2-4599-BA02-6912C0ECEE04}</a:tableStyleId>
              </a:tblPr>
              <a:tblGrid>
                <a:gridCol w="4958500">
                  <a:extLst>
                    <a:ext uri="{9D8B030D-6E8A-4147-A177-3AD203B41FA5}">
                      <a16:colId xmlns:a16="http://schemas.microsoft.com/office/drawing/2014/main" val="20000"/>
                    </a:ext>
                  </a:extLst>
                </a:gridCol>
              </a:tblGrid>
              <a:tr h="1082975">
                <a:tc>
                  <a:txBody>
                    <a:bodyPr/>
                    <a:lstStyle/>
                    <a:p>
                      <a:pPr marL="0" lvl="0" indent="0" algn="l" rtl="0">
                        <a:spcBef>
                          <a:spcPts val="0"/>
                        </a:spcBef>
                        <a:spcAft>
                          <a:spcPts val="0"/>
                        </a:spcAft>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form</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marL="0" lvl="0" indent="0" algn="l" rtl="0">
                        <a:spcBef>
                          <a:spcPts val="0"/>
                        </a:spcBef>
                        <a:spcAft>
                          <a:spcPts val="0"/>
                        </a:spcAft>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div</a:t>
                      </a:r>
                      <a:r>
                        <a:rPr lang="es">
                          <a:solidFill>
                            <a:srgbClr val="D9D9D9"/>
                          </a:solidFill>
                          <a:latin typeface="Didact Gothic"/>
                          <a:ea typeface="Didact Gothic"/>
                          <a:cs typeface="Didact Gothic"/>
                          <a:sym typeface="Didact Gothic"/>
                        </a:rPr>
                        <a:t>&gt;Acepta términos y condiciones&lt;/</a:t>
                      </a:r>
                      <a:r>
                        <a:rPr lang="es">
                          <a:solidFill>
                            <a:srgbClr val="E06666"/>
                          </a:solidFill>
                          <a:latin typeface="Didact Gothic"/>
                          <a:ea typeface="Didact Gothic"/>
                          <a:cs typeface="Didact Gothic"/>
                          <a:sym typeface="Didact Gothic"/>
                        </a:rPr>
                        <a:t>div</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marL="0" lvl="0" indent="0" algn="l" rtl="0">
                        <a:spcBef>
                          <a:spcPts val="0"/>
                        </a:spcBef>
                        <a:spcAft>
                          <a:spcPts val="0"/>
                        </a:spcAft>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input</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type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"checkbox"</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name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"acepta"</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value</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"1"</a:t>
                      </a:r>
                      <a:r>
                        <a:rPr lang="es">
                          <a:solidFill>
                            <a:srgbClr val="D9D9D9"/>
                          </a:solidFill>
                          <a:latin typeface="Didact Gothic"/>
                          <a:ea typeface="Didact Gothic"/>
                          <a:cs typeface="Didact Gothic"/>
                          <a:sym typeface="Didact Gothic"/>
                        </a:rPr>
                        <a:t> /&gt;</a:t>
                      </a:r>
                      <a:endParaRPr>
                        <a:solidFill>
                          <a:srgbClr val="D9D9D9"/>
                        </a:solidFill>
                        <a:latin typeface="Didact Gothic"/>
                        <a:ea typeface="Didact Gothic"/>
                        <a:cs typeface="Didact Gothic"/>
                        <a:sym typeface="Didact Gothic"/>
                      </a:endParaRPr>
                    </a:p>
                    <a:p>
                      <a:pPr marL="0" lvl="0" indent="0" algn="l" rtl="0">
                        <a:spcBef>
                          <a:spcPts val="0"/>
                        </a:spcBef>
                        <a:spcAft>
                          <a:spcPts val="0"/>
                        </a:spcAft>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form</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4"/>
          <p:cNvSpPr txBox="1"/>
          <p:nvPr/>
        </p:nvSpPr>
        <p:spPr>
          <a:xfrm>
            <a:off x="1357200" y="345975"/>
            <a:ext cx="6230100" cy="1639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Etiqueta &lt;label&gt;</a:t>
            </a:r>
            <a:endParaRPr sz="3500" b="1">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chemeClr val="dk1"/>
              </a:buClr>
              <a:buSzPts val="1100"/>
              <a:buFont typeface="Arial"/>
              <a:buNone/>
            </a:pPr>
            <a:endParaRPr sz="3500" b="1">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3500"/>
              <a:buFont typeface="Arial"/>
              <a:buNone/>
            </a:pPr>
            <a:endParaRPr sz="3500" b="1">
              <a:solidFill>
                <a:schemeClr val="lt1"/>
              </a:solidFill>
              <a:latin typeface="DM Sans"/>
              <a:ea typeface="DM Sans"/>
              <a:cs typeface="DM Sans"/>
              <a:sym typeface="DM Sans"/>
            </a:endParaRPr>
          </a:p>
        </p:txBody>
      </p:sp>
      <p:sp>
        <p:nvSpPr>
          <p:cNvPr id="367" name="Google Shape;367;p44"/>
          <p:cNvSpPr txBox="1"/>
          <p:nvPr/>
        </p:nvSpPr>
        <p:spPr>
          <a:xfrm>
            <a:off x="973200" y="1235875"/>
            <a:ext cx="71976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Define formalmente a cada elemento de un formulario. Esta etiqueta es de mucha ayuda para generar un formulario accesible. </a:t>
            </a:r>
            <a:endParaRPr>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b="1">
                <a:latin typeface="DM Sans"/>
                <a:ea typeface="DM Sans"/>
                <a:cs typeface="DM Sans"/>
                <a:sym typeface="DM Sans"/>
              </a:rPr>
              <a:t>Su principal atributo es “for”, que va a referenciar a “label” con su elemento del formulario</a:t>
            </a:r>
            <a:r>
              <a:rPr lang="es">
                <a:latin typeface="DM Sans"/>
                <a:ea typeface="DM Sans"/>
                <a:cs typeface="DM Sans"/>
                <a:sym typeface="DM Sans"/>
              </a:rPr>
              <a:t>. El valor del atributo “for” debe ser igual al valor del atributo “id” o “name” del elemento.</a:t>
            </a: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pSp>
        <p:nvGrpSpPr>
          <p:cNvPr id="368" name="Google Shape;368;p44"/>
          <p:cNvGrpSpPr/>
          <p:nvPr/>
        </p:nvGrpSpPr>
        <p:grpSpPr>
          <a:xfrm>
            <a:off x="8212551" y="169348"/>
            <a:ext cx="738900" cy="738900"/>
            <a:chOff x="473351" y="619523"/>
            <a:chExt cx="738900" cy="738900"/>
          </a:xfrm>
        </p:grpSpPr>
        <p:sp>
          <p:nvSpPr>
            <p:cNvPr id="369" name="Google Shape;369;p4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0" name="Google Shape;370;p4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aphicFrame>
        <p:nvGraphicFramePr>
          <p:cNvPr id="371" name="Google Shape;371;p44"/>
          <p:cNvGraphicFramePr/>
          <p:nvPr/>
        </p:nvGraphicFramePr>
        <p:xfrm>
          <a:off x="1584675" y="2667350"/>
          <a:ext cx="3000000" cy="3000000"/>
        </p:xfrm>
        <a:graphic>
          <a:graphicData uri="http://schemas.openxmlformats.org/drawingml/2006/table">
            <a:tbl>
              <a:tblPr>
                <a:noFill/>
                <a:tableStyleId>{7E36B0E9-B3D2-4599-BA02-6912C0ECEE04}</a:tableStyleId>
              </a:tblPr>
              <a:tblGrid>
                <a:gridCol w="4958500">
                  <a:extLst>
                    <a:ext uri="{9D8B030D-6E8A-4147-A177-3AD203B41FA5}">
                      <a16:colId xmlns:a16="http://schemas.microsoft.com/office/drawing/2014/main" val="20000"/>
                    </a:ext>
                  </a:extLst>
                </a:gridCol>
              </a:tblGrid>
              <a:tr h="1082975">
                <a:tc>
                  <a:txBody>
                    <a:bodyPr/>
                    <a:lstStyle/>
                    <a:p>
                      <a:pPr marL="0" lvl="0" indent="0" algn="l" rtl="0">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label</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for</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"nombre_apellido"</a:t>
                      </a:r>
                      <a:r>
                        <a:rPr lang="es" sz="1350">
                          <a:solidFill>
                            <a:srgbClr val="D9D9D9"/>
                          </a:solidFill>
                          <a:latin typeface="DM Sans"/>
                          <a:ea typeface="DM Sans"/>
                          <a:cs typeface="DM Sans"/>
                          <a:sym typeface="DM Sans"/>
                        </a:rPr>
                        <a:t>&gt;Nombre:&lt;/</a:t>
                      </a:r>
                      <a:r>
                        <a:rPr lang="es" sz="1350">
                          <a:solidFill>
                            <a:srgbClr val="E06666"/>
                          </a:solidFill>
                          <a:latin typeface="DM Sans"/>
                          <a:ea typeface="DM Sans"/>
                          <a:cs typeface="DM Sans"/>
                          <a:sym typeface="DM Sans"/>
                        </a:rPr>
                        <a:t>label</a:t>
                      </a:r>
                      <a:r>
                        <a:rPr lang="es" sz="1350">
                          <a:solidFill>
                            <a:srgbClr val="D9D9D9"/>
                          </a:solidFill>
                          <a:latin typeface="DM Sans"/>
                          <a:ea typeface="DM Sans"/>
                          <a:cs typeface="DM Sans"/>
                          <a:sym typeface="DM Sans"/>
                        </a:rPr>
                        <a:t>&gt;	</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input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type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"text"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name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"nombre_apellido"</a:t>
                      </a:r>
                      <a:r>
                        <a:rPr lang="es" sz="1350">
                          <a:solidFill>
                            <a:srgbClr val="D9D9D9"/>
                          </a:solidFill>
                          <a:latin typeface="DM Sans"/>
                          <a:ea typeface="DM Sans"/>
                          <a:cs typeface="DM Sans"/>
                          <a:sym typeface="DM Sans"/>
                        </a:rPr>
                        <a:t> /&gt;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5"/>
          <p:cNvSpPr txBox="1"/>
          <p:nvPr/>
        </p:nvSpPr>
        <p:spPr>
          <a:xfrm>
            <a:off x="1461300" y="345975"/>
            <a:ext cx="62301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chemeClr val="dk1"/>
              </a:buClr>
              <a:buSzPts val="1100"/>
              <a:buFont typeface="Arial"/>
              <a:buNone/>
            </a:pPr>
            <a:r>
              <a:rPr lang="es" sz="3500" b="1">
                <a:solidFill>
                  <a:schemeClr val="lt1"/>
                </a:solidFill>
                <a:latin typeface="DM Sans"/>
                <a:ea typeface="DM Sans"/>
                <a:cs typeface="DM Sans"/>
                <a:sym typeface="DM Sans"/>
              </a:rPr>
              <a:t>Menú desplegable</a:t>
            </a:r>
            <a:endParaRPr sz="3500" b="1">
              <a:solidFill>
                <a:schemeClr val="lt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3500"/>
              <a:buFont typeface="Arial"/>
              <a:buNone/>
            </a:pPr>
            <a:endParaRPr sz="3500" b="1">
              <a:solidFill>
                <a:schemeClr val="lt1"/>
              </a:solidFill>
              <a:latin typeface="DM Sans"/>
              <a:ea typeface="DM Sans"/>
              <a:cs typeface="DM Sans"/>
              <a:sym typeface="DM Sans"/>
            </a:endParaRPr>
          </a:p>
        </p:txBody>
      </p:sp>
      <p:sp>
        <p:nvSpPr>
          <p:cNvPr id="378" name="Google Shape;378;p45"/>
          <p:cNvSpPr txBox="1"/>
          <p:nvPr/>
        </p:nvSpPr>
        <p:spPr>
          <a:xfrm>
            <a:off x="973200" y="1235875"/>
            <a:ext cx="71976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Es el llamado combo-box, selector o menú. De toda la lista, se puede elegir una opción (aunque tiene un atributo que permite cambiarlo). Lo ideal es que sean al menos dos elementos distintos para observar el select:</a:t>
            </a: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pSp>
        <p:nvGrpSpPr>
          <p:cNvPr id="379" name="Google Shape;379;p45"/>
          <p:cNvGrpSpPr/>
          <p:nvPr/>
        </p:nvGrpSpPr>
        <p:grpSpPr>
          <a:xfrm>
            <a:off x="8212551" y="169348"/>
            <a:ext cx="738900" cy="738900"/>
            <a:chOff x="473351" y="619523"/>
            <a:chExt cx="738900" cy="738900"/>
          </a:xfrm>
        </p:grpSpPr>
        <p:sp>
          <p:nvSpPr>
            <p:cNvPr id="380" name="Google Shape;380;p4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1" name="Google Shape;381;p4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aphicFrame>
        <p:nvGraphicFramePr>
          <p:cNvPr id="382" name="Google Shape;382;p45"/>
          <p:cNvGraphicFramePr/>
          <p:nvPr/>
        </p:nvGraphicFramePr>
        <p:xfrm>
          <a:off x="2264750" y="2282575"/>
          <a:ext cx="3000000" cy="3000000"/>
        </p:xfrm>
        <a:graphic>
          <a:graphicData uri="http://schemas.openxmlformats.org/drawingml/2006/table">
            <a:tbl>
              <a:tblPr>
                <a:noFill/>
                <a:tableStyleId>{7E36B0E9-B3D2-4599-BA02-6912C0ECEE04}</a:tableStyleId>
              </a:tblPr>
              <a:tblGrid>
                <a:gridCol w="4958500">
                  <a:extLst>
                    <a:ext uri="{9D8B030D-6E8A-4147-A177-3AD203B41FA5}">
                      <a16:colId xmlns:a16="http://schemas.microsoft.com/office/drawing/2014/main" val="20000"/>
                    </a:ext>
                  </a:extLst>
                </a:gridCol>
              </a:tblGrid>
              <a:tr h="1082975">
                <a:tc>
                  <a:txBody>
                    <a:bodyPr/>
                    <a:lstStyle/>
                    <a:p>
                      <a:pPr marL="0" lvl="0" indent="0" algn="l" rtl="0">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select</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name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"talles"</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"L"</a:t>
                      </a:r>
                      <a:r>
                        <a:rPr lang="es" sz="1350">
                          <a:solidFill>
                            <a:srgbClr val="D9D9D9"/>
                          </a:solidFill>
                          <a:latin typeface="DM Sans"/>
                          <a:ea typeface="DM Sans"/>
                          <a:cs typeface="DM Sans"/>
                          <a:sym typeface="DM Sans"/>
                        </a:rPr>
                        <a:t>&gt;Large&lt;/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"M"</a:t>
                      </a:r>
                      <a:r>
                        <a:rPr lang="es" sz="1350">
                          <a:solidFill>
                            <a:srgbClr val="D9D9D9"/>
                          </a:solidFill>
                          <a:latin typeface="DM Sans"/>
                          <a:ea typeface="DM Sans"/>
                          <a:cs typeface="DM Sans"/>
                          <a:sym typeface="DM Sans"/>
                        </a:rPr>
                        <a:t>&gt;Medium&lt;/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value</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"S"</a:t>
                      </a:r>
                      <a:r>
                        <a:rPr lang="es" sz="1350">
                          <a:solidFill>
                            <a:srgbClr val="D9D9D9"/>
                          </a:solidFill>
                          <a:latin typeface="DM Sans"/>
                          <a:ea typeface="DM Sans"/>
                          <a:cs typeface="DM Sans"/>
                          <a:sym typeface="DM Sans"/>
                        </a:rPr>
                        <a:t>&gt;Small&lt;/</a:t>
                      </a:r>
                      <a:r>
                        <a:rPr lang="es" sz="1350">
                          <a:solidFill>
                            <a:srgbClr val="E06666"/>
                          </a:solidFill>
                          <a:latin typeface="DM Sans"/>
                          <a:ea typeface="DM Sans"/>
                          <a:cs typeface="DM Sans"/>
                          <a:sym typeface="DM Sans"/>
                        </a:rPr>
                        <a:t>option</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select</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6"/>
          <p:cNvSpPr txBox="1"/>
          <p:nvPr/>
        </p:nvSpPr>
        <p:spPr>
          <a:xfrm>
            <a:off x="1461300" y="345975"/>
            <a:ext cx="62301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Conjunto de campo</a:t>
            </a:r>
            <a:endParaRPr sz="3500" b="1">
              <a:solidFill>
                <a:schemeClr val="lt1"/>
              </a:solidFill>
              <a:latin typeface="DM Sans"/>
              <a:ea typeface="DM Sans"/>
              <a:cs typeface="DM Sans"/>
              <a:sym typeface="DM Sans"/>
            </a:endParaRPr>
          </a:p>
        </p:txBody>
      </p:sp>
      <p:sp>
        <p:nvSpPr>
          <p:cNvPr id="389" name="Google Shape;389;p46"/>
          <p:cNvSpPr txBox="1"/>
          <p:nvPr/>
        </p:nvSpPr>
        <p:spPr>
          <a:xfrm>
            <a:off x="973200" y="1235875"/>
            <a:ext cx="71976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Las etiquetas &lt;fieldset&gt; y &lt;legend&gt; se utilizan en conjunto. La primera, tiene como objetivo crear grupos de elementos del formulario que posean un mismo propósito; mientras que la segunda, define formalmente el propósito del elemento fieldset. Se estructuran de la siguiente manera:</a:t>
            </a: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pSp>
        <p:nvGrpSpPr>
          <p:cNvPr id="390" name="Google Shape;390;p46"/>
          <p:cNvGrpSpPr/>
          <p:nvPr/>
        </p:nvGrpSpPr>
        <p:grpSpPr>
          <a:xfrm>
            <a:off x="8212551" y="169348"/>
            <a:ext cx="738900" cy="738900"/>
            <a:chOff x="473351" y="619523"/>
            <a:chExt cx="738900" cy="738900"/>
          </a:xfrm>
        </p:grpSpPr>
        <p:sp>
          <p:nvSpPr>
            <p:cNvPr id="391" name="Google Shape;391;p4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2" name="Google Shape;392;p4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aphicFrame>
        <p:nvGraphicFramePr>
          <p:cNvPr id="393" name="Google Shape;393;p46"/>
          <p:cNvGraphicFramePr/>
          <p:nvPr/>
        </p:nvGraphicFramePr>
        <p:xfrm>
          <a:off x="2264750" y="2282575"/>
          <a:ext cx="3000000" cy="3000000"/>
        </p:xfrm>
        <a:graphic>
          <a:graphicData uri="http://schemas.openxmlformats.org/drawingml/2006/table">
            <a:tbl>
              <a:tblPr>
                <a:noFill/>
                <a:tableStyleId>{7E36B0E9-B3D2-4599-BA02-6912C0ECEE04}</a:tableStyleId>
              </a:tblPr>
              <a:tblGrid>
                <a:gridCol w="4958500">
                  <a:extLst>
                    <a:ext uri="{9D8B030D-6E8A-4147-A177-3AD203B41FA5}">
                      <a16:colId xmlns:a16="http://schemas.microsoft.com/office/drawing/2014/main" val="20000"/>
                    </a:ext>
                  </a:extLst>
                </a:gridCol>
              </a:tblGrid>
              <a:tr h="1082975">
                <a:tc>
                  <a:txBody>
                    <a:bodyPr/>
                    <a:lstStyle/>
                    <a:p>
                      <a:pPr marL="0" lvl="0" indent="0" algn="l" rtl="0">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fieldset</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legend</a:t>
                      </a:r>
                      <a:r>
                        <a:rPr lang="es" sz="1350">
                          <a:solidFill>
                            <a:srgbClr val="D9D9D9"/>
                          </a:solidFill>
                          <a:latin typeface="DM Sans"/>
                          <a:ea typeface="DM Sans"/>
                          <a:cs typeface="DM Sans"/>
                          <a:sym typeface="DM Sans"/>
                        </a:rPr>
                        <a:t>&gt;Talle de remera&lt;/</a:t>
                      </a:r>
                      <a:r>
                        <a:rPr lang="es" sz="1350">
                          <a:solidFill>
                            <a:srgbClr val="E06666"/>
                          </a:solidFill>
                          <a:latin typeface="DM Sans"/>
                          <a:ea typeface="DM Sans"/>
                          <a:cs typeface="DM Sans"/>
                          <a:sym typeface="DM Sans"/>
                        </a:rPr>
                        <a:t>legend</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      </a:t>
                      </a:r>
                      <a:r>
                        <a:rPr lang="es" sz="1350">
                          <a:solidFill>
                            <a:srgbClr val="999999"/>
                          </a:solidFill>
                          <a:latin typeface="DM Sans"/>
                          <a:ea typeface="DM Sans"/>
                          <a:cs typeface="DM Sans"/>
                          <a:sym typeface="DM Sans"/>
                        </a:rPr>
                        <a:t>&lt;!-- Aquí irán los elementos de formulario --&gt;</a:t>
                      </a:r>
                      <a:endParaRPr sz="1350">
                        <a:solidFill>
                          <a:srgbClr val="99999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  &lt;/</a:t>
                      </a:r>
                      <a:r>
                        <a:rPr lang="es" sz="1350">
                          <a:solidFill>
                            <a:srgbClr val="E06666"/>
                          </a:solidFill>
                          <a:latin typeface="DM Sans"/>
                          <a:ea typeface="DM Sans"/>
                          <a:cs typeface="DM Sans"/>
                          <a:sym typeface="DM Sans"/>
                        </a:rPr>
                        <a:t>fieldset</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p>
                      <a:pPr marL="0" lvl="0" indent="0" algn="l" rtl="0">
                        <a:spcBef>
                          <a:spcPts val="0"/>
                        </a:spcBef>
                        <a:spcAft>
                          <a:spcPts val="0"/>
                        </a:spcAft>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form</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grpSp>
        <p:nvGrpSpPr>
          <p:cNvPr id="398" name="Google Shape;398;p47"/>
          <p:cNvGrpSpPr/>
          <p:nvPr/>
        </p:nvGrpSpPr>
        <p:grpSpPr>
          <a:xfrm>
            <a:off x="4202556" y="994173"/>
            <a:ext cx="738900" cy="738900"/>
            <a:chOff x="974706" y="2467173"/>
            <a:chExt cx="738900" cy="738900"/>
          </a:xfrm>
        </p:grpSpPr>
        <p:sp>
          <p:nvSpPr>
            <p:cNvPr id="399" name="Google Shape;399;p4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0" name="Google Shape;400;p47"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01" name="Google Shape;401;p47"/>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Formularios</a:t>
            </a:r>
            <a:endParaRPr sz="4000" b="1" i="0" u="none" strike="noStrike" cap="none">
              <a:solidFill>
                <a:schemeClr val="dk1"/>
              </a:solidFill>
              <a:highlight>
                <a:srgbClr val="EAFF6A"/>
              </a:highlight>
              <a:latin typeface="DM Sans"/>
              <a:ea typeface="DM Sans"/>
              <a:cs typeface="DM Sans"/>
              <a:sym typeface="DM Sans"/>
            </a:endParaRPr>
          </a:p>
        </p:txBody>
      </p:sp>
      <p:sp>
        <p:nvSpPr>
          <p:cNvPr id="402" name="Google Shape;402;p47"/>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 minutos</a:t>
            </a:r>
            <a:endParaRPr sz="2000" b="1" i="0" u="none" strike="noStrike" cap="none">
              <a:solidFill>
                <a:srgbClr val="83AEFB"/>
              </a:solidFill>
              <a:latin typeface="DM Sans"/>
              <a:ea typeface="DM Sans"/>
              <a:cs typeface="DM Sans"/>
              <a:sym typeface="DM Sans"/>
            </a:endParaRPr>
          </a:p>
        </p:txBody>
      </p:sp>
      <p:sp>
        <p:nvSpPr>
          <p:cNvPr id="403" name="Google Shape;403;p47"/>
          <p:cNvSpPr txBox="1"/>
          <p:nvPr/>
        </p:nvSpPr>
        <p:spPr>
          <a:xfrm>
            <a:off x="987300" y="29475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Crear un formulario de contacto</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pSp>
        <p:nvGrpSpPr>
          <p:cNvPr id="408" name="Google Shape;408;p48"/>
          <p:cNvGrpSpPr/>
          <p:nvPr/>
        </p:nvGrpSpPr>
        <p:grpSpPr>
          <a:xfrm>
            <a:off x="457347" y="468298"/>
            <a:ext cx="431074" cy="431074"/>
            <a:chOff x="974706" y="2467173"/>
            <a:chExt cx="738900" cy="738900"/>
          </a:xfrm>
        </p:grpSpPr>
        <p:sp>
          <p:nvSpPr>
            <p:cNvPr id="409" name="Google Shape;409;p48"/>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0" name="Google Shape;410;p48"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411" name="Google Shape;411;p48"/>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Formularios</a:t>
            </a:r>
            <a:endParaRPr sz="4000" b="1" i="0" u="none" strike="noStrike" cap="none">
              <a:solidFill>
                <a:schemeClr val="dk1"/>
              </a:solidFill>
              <a:latin typeface="DM Sans"/>
              <a:ea typeface="DM Sans"/>
              <a:cs typeface="DM Sans"/>
              <a:sym typeface="DM Sans"/>
            </a:endParaRPr>
          </a:p>
        </p:txBody>
      </p:sp>
      <p:pic>
        <p:nvPicPr>
          <p:cNvPr id="412" name="Google Shape;412;p48"/>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13" name="Google Shape;413;p48"/>
          <p:cNvSpPr txBox="1"/>
          <p:nvPr/>
        </p:nvSpPr>
        <p:spPr>
          <a:xfrm>
            <a:off x="597425" y="2308663"/>
            <a:ext cx="49872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 un formulario de contacto como indica la imagen a continuación, usando los códigos vistos anteriormente. Tienes 15 minutos para realizar la actividad.  </a:t>
            </a:r>
            <a:endParaRPr sz="1350">
              <a:latin typeface="DM Sans"/>
              <a:ea typeface="DM Sans"/>
              <a:cs typeface="DM Sans"/>
              <a:sym typeface="DM Sans"/>
            </a:endParaRPr>
          </a:p>
        </p:txBody>
      </p:sp>
      <p:sp>
        <p:nvSpPr>
          <p:cNvPr id="414" name="Google Shape;414;p48"/>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pic>
        <p:nvPicPr>
          <p:cNvPr id="415" name="Google Shape;415;p48"/>
          <p:cNvPicPr preferRelativeResize="0"/>
          <p:nvPr/>
        </p:nvPicPr>
        <p:blipFill rotWithShape="1">
          <a:blip r:embed="rId5">
            <a:alphaModFix/>
          </a:blip>
          <a:srcRect/>
          <a:stretch/>
        </p:blipFill>
        <p:spPr>
          <a:xfrm>
            <a:off x="5812815" y="1820650"/>
            <a:ext cx="2686334" cy="2281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p:nvPr/>
        </p:nvSpPr>
        <p:spPr>
          <a:xfrm>
            <a:off x="1461300" y="15362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
        <p:nvSpPr>
          <p:cNvPr id="421" name="Google Shape;421;p49"/>
          <p:cNvSpPr txBox="1"/>
          <p:nvPr/>
        </p:nvSpPr>
        <p:spPr>
          <a:xfrm>
            <a:off x="2109143" y="2502363"/>
            <a:ext cx="4925700" cy="1015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s" sz="1350" b="1" i="0" u="none" strike="noStrike" cap="none">
                <a:solidFill>
                  <a:srgbClr val="EAFF6A"/>
                </a:solidFill>
                <a:latin typeface="DM Sans"/>
                <a:ea typeface="DM Sans"/>
                <a:cs typeface="DM Sans"/>
                <a:sym typeface="DM Sans"/>
              </a:rPr>
              <a:t>#CoderTip</a:t>
            </a:r>
            <a:r>
              <a:rPr lang="es" sz="1350" b="1" i="0" u="none" strike="noStrike" cap="none">
                <a:solidFill>
                  <a:schemeClr val="lt1"/>
                </a:solidFill>
                <a:latin typeface="DM Sans"/>
                <a:ea typeface="DM Sans"/>
                <a:cs typeface="DM Sans"/>
                <a:sym typeface="DM Sans"/>
              </a:rPr>
              <a:t>:</a:t>
            </a:r>
            <a:r>
              <a:rPr lang="es" sz="1350" b="0" i="0" u="none" strike="noStrike" cap="none">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 Ingresa al </a:t>
            </a:r>
            <a:r>
              <a:rPr lang="es" sz="1350" u="sng">
                <a:solidFill>
                  <a:schemeClr val="hlink"/>
                </a:solidFill>
                <a:latin typeface="DM Sans"/>
                <a:ea typeface="DM Sans"/>
                <a:cs typeface="DM Sans"/>
                <a:sym typeface="DM Sans"/>
                <a:hlinkClick r:id="rId3"/>
              </a:rPr>
              <a:t>siguiente link</a:t>
            </a:r>
            <a:r>
              <a:rPr lang="es" sz="1350">
                <a:solidFill>
                  <a:schemeClr val="lt1"/>
                </a:solidFill>
                <a:latin typeface="DM Sans"/>
                <a:ea typeface="DM Sans"/>
                <a:cs typeface="DM Sans"/>
                <a:sym typeface="DM Sans"/>
              </a:rPr>
              <a:t> y revisa el material interactivo que preparamos sobre Preguntas Frecuentes, estamos seguros de que allí encontrarás algunas respuestas.</a:t>
            </a:r>
            <a:endParaRPr sz="1350">
              <a:solidFill>
                <a:schemeClr val="lt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0"/>
          <p:cNvSpPr txBox="1"/>
          <p:nvPr/>
        </p:nvSpPr>
        <p:spPr>
          <a:xfrm>
            <a:off x="1461300" y="1598325"/>
            <a:ext cx="6221400" cy="1431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5000"/>
              <a:buFont typeface="Arial"/>
              <a:buNone/>
            </a:pPr>
            <a:r>
              <a:rPr lang="es" sz="5000" b="0" i="0" u="none" strike="noStrike" cap="none">
                <a:solidFill>
                  <a:srgbClr val="E8E7E3"/>
                </a:solidFill>
                <a:latin typeface="Arial"/>
                <a:ea typeface="Arial"/>
                <a:cs typeface="Arial"/>
                <a:sym typeface="Arial"/>
              </a:rPr>
              <a:t>☕</a:t>
            </a:r>
            <a:endParaRPr sz="5000" b="0" i="0" u="none" strike="noStrike" cap="none">
              <a:solidFill>
                <a:srgbClr val="E8E7E3"/>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Break</a:t>
            </a:r>
            <a:endParaRPr sz="4000" b="1" i="0" u="none" strike="noStrike" cap="none">
              <a:solidFill>
                <a:schemeClr val="lt1"/>
              </a:solidFill>
              <a:latin typeface="DM Sans"/>
              <a:ea typeface="DM Sans"/>
              <a:cs typeface="DM Sans"/>
              <a:sym typeface="DM Sans"/>
            </a:endParaRPr>
          </a:p>
        </p:txBody>
      </p:sp>
      <p:sp>
        <p:nvSpPr>
          <p:cNvPr id="427" name="Google Shape;427;p50"/>
          <p:cNvSpPr txBox="1"/>
          <p:nvPr/>
        </p:nvSpPr>
        <p:spPr>
          <a:xfrm>
            <a:off x="2998200" y="2971950"/>
            <a:ext cx="3147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chemeClr val="lt1"/>
                </a:solidFill>
                <a:latin typeface="DM Sans"/>
                <a:ea typeface="DM Sans"/>
                <a:cs typeface="DM Sans"/>
                <a:sym typeface="DM Sans"/>
              </a:rPr>
              <a:t>¡10 minutos y volvemos!</a:t>
            </a:r>
            <a:endParaRPr sz="2000" b="0" i="0" u="none" strike="noStrike" cap="none">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1"/>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Enlaces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p:nvPr/>
        </p:nvSpPr>
        <p:spPr>
          <a:xfrm>
            <a:off x="501450" y="468275"/>
            <a:ext cx="8141100" cy="6003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000"/>
              <a:buFont typeface="Arial"/>
              <a:buNone/>
            </a:pPr>
            <a:r>
              <a:rPr lang="es" sz="3000" b="1" i="0" u="none" strike="noStrike" cap="none">
                <a:solidFill>
                  <a:srgbClr val="EAFF6A"/>
                </a:solidFill>
                <a:latin typeface="DM Sans"/>
                <a:ea typeface="DM Sans"/>
                <a:cs typeface="DM Sans"/>
                <a:sym typeface="DM Sans"/>
              </a:rPr>
              <a:t>Objetivos de la clase</a:t>
            </a:r>
            <a:endParaRPr sz="3000" b="1" i="0" u="none" strike="noStrike" cap="none">
              <a:solidFill>
                <a:srgbClr val="EAFF6A"/>
              </a:solidFill>
              <a:latin typeface="DM Sans"/>
              <a:ea typeface="DM Sans"/>
              <a:cs typeface="DM Sans"/>
              <a:sym typeface="DM Sans"/>
            </a:endParaRPr>
          </a:p>
        </p:txBody>
      </p:sp>
      <p:pic>
        <p:nvPicPr>
          <p:cNvPr id="77" name="Google Shape;77;p16"/>
          <p:cNvPicPr preferRelativeResize="0"/>
          <p:nvPr/>
        </p:nvPicPr>
        <p:blipFill rotWithShape="1">
          <a:blip r:embed="rId3">
            <a:alphaModFix/>
          </a:blip>
          <a:srcRect/>
          <a:stretch/>
        </p:blipFill>
        <p:spPr>
          <a:xfrm>
            <a:off x="2172438" y="1545313"/>
            <a:ext cx="196975" cy="196975"/>
          </a:xfrm>
          <a:prstGeom prst="rect">
            <a:avLst/>
          </a:prstGeom>
          <a:noFill/>
          <a:ln>
            <a:noFill/>
          </a:ln>
        </p:spPr>
      </p:pic>
      <p:sp>
        <p:nvSpPr>
          <p:cNvPr id="78" name="Google Shape;78;p16"/>
          <p:cNvSpPr txBox="1"/>
          <p:nvPr/>
        </p:nvSpPr>
        <p:spPr>
          <a:xfrm>
            <a:off x="2690561" y="1451613"/>
            <a:ext cx="4281300" cy="392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la sintaxis de HTML.</a:t>
            </a:r>
            <a:endParaRPr sz="1350" b="0" i="0" u="none" strike="noStrike" cap="none">
              <a:solidFill>
                <a:schemeClr val="lt1"/>
              </a:solidFill>
              <a:latin typeface="DM Sans"/>
              <a:ea typeface="DM Sans"/>
              <a:cs typeface="DM Sans"/>
              <a:sym typeface="DM Sans"/>
            </a:endParaRPr>
          </a:p>
        </p:txBody>
      </p:sp>
      <p:pic>
        <p:nvPicPr>
          <p:cNvPr id="79" name="Google Shape;79;p16"/>
          <p:cNvPicPr preferRelativeResize="0"/>
          <p:nvPr/>
        </p:nvPicPr>
        <p:blipFill rotWithShape="1">
          <a:blip r:embed="rId3">
            <a:alphaModFix/>
          </a:blip>
          <a:srcRect/>
          <a:stretch/>
        </p:blipFill>
        <p:spPr>
          <a:xfrm>
            <a:off x="2172138" y="2178713"/>
            <a:ext cx="196975" cy="196975"/>
          </a:xfrm>
          <a:prstGeom prst="rect">
            <a:avLst/>
          </a:prstGeom>
          <a:noFill/>
          <a:ln>
            <a:noFill/>
          </a:ln>
        </p:spPr>
      </p:pic>
      <p:sp>
        <p:nvSpPr>
          <p:cNvPr id="80" name="Google Shape;80;p16"/>
          <p:cNvSpPr txBox="1"/>
          <p:nvPr/>
        </p:nvSpPr>
        <p:spPr>
          <a:xfrm>
            <a:off x="2690561" y="2054738"/>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lt1"/>
                </a:solidFill>
                <a:latin typeface="DM Sans"/>
                <a:ea typeface="DM Sans"/>
                <a:cs typeface="DM Sans"/>
                <a:sym typeface="DM Sans"/>
              </a:rPr>
              <a:t>Conocer </a:t>
            </a:r>
            <a:r>
              <a:rPr lang="es" sz="1350">
                <a:solidFill>
                  <a:schemeClr val="lt1"/>
                </a:solidFill>
                <a:latin typeface="DM Sans"/>
                <a:ea typeface="DM Sans"/>
                <a:cs typeface="DM Sans"/>
                <a:sym typeface="DM Sans"/>
              </a:rPr>
              <a:t>las diferentes etiquetas y el uso de cada una.</a:t>
            </a:r>
            <a:endParaRPr sz="1350" b="0" i="0" u="none" strike="noStrike" cap="none">
              <a:solidFill>
                <a:schemeClr val="lt1"/>
              </a:solidFill>
              <a:latin typeface="DM Sans"/>
              <a:ea typeface="DM Sans"/>
              <a:cs typeface="DM Sans"/>
              <a:sym typeface="DM Sans"/>
            </a:endParaRPr>
          </a:p>
        </p:txBody>
      </p:sp>
      <p:pic>
        <p:nvPicPr>
          <p:cNvPr id="81" name="Google Shape;81;p16"/>
          <p:cNvPicPr preferRelativeResize="0"/>
          <p:nvPr/>
        </p:nvPicPr>
        <p:blipFill rotWithShape="1">
          <a:blip r:embed="rId3">
            <a:alphaModFix/>
          </a:blip>
          <a:srcRect/>
          <a:stretch/>
        </p:blipFill>
        <p:spPr>
          <a:xfrm>
            <a:off x="2172138" y="3009938"/>
            <a:ext cx="196975" cy="196975"/>
          </a:xfrm>
          <a:prstGeom prst="rect">
            <a:avLst/>
          </a:prstGeom>
          <a:noFill/>
          <a:ln>
            <a:noFill/>
          </a:ln>
        </p:spPr>
      </p:pic>
      <p:sp>
        <p:nvSpPr>
          <p:cNvPr id="82" name="Google Shape;82;p16"/>
          <p:cNvSpPr txBox="1"/>
          <p:nvPr/>
        </p:nvSpPr>
        <p:spPr>
          <a:xfrm>
            <a:off x="2690561" y="2912213"/>
            <a:ext cx="42813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a:solidFill>
                  <a:schemeClr val="lt1"/>
                </a:solidFill>
                <a:latin typeface="DM Sans"/>
                <a:ea typeface="DM Sans"/>
                <a:cs typeface="DM Sans"/>
                <a:sym typeface="DM Sans"/>
              </a:rPr>
              <a:t>Dominar </a:t>
            </a:r>
            <a:r>
              <a:rPr lang="es" sz="1350">
                <a:solidFill>
                  <a:schemeClr val="lt1"/>
                </a:solidFill>
                <a:latin typeface="DM Sans"/>
                <a:ea typeface="DM Sans"/>
                <a:cs typeface="DM Sans"/>
                <a:sym typeface="DM Sans"/>
              </a:rPr>
              <a:t>el concepto de web semántica, y las etiquetas HTML5 de estructura.</a:t>
            </a:r>
            <a:endParaRPr sz="1350" i="0" u="none" strike="noStrike" cap="none">
              <a:solidFill>
                <a:schemeClr val="lt1"/>
              </a:solidFill>
              <a:latin typeface="DM Sans"/>
              <a:ea typeface="DM Sans"/>
              <a:cs typeface="DM Sans"/>
              <a:sym typeface="DM Sans"/>
            </a:endParaRPr>
          </a:p>
        </p:txBody>
      </p:sp>
      <p:cxnSp>
        <p:nvCxnSpPr>
          <p:cNvPr id="83" name="Google Shape;83;p16"/>
          <p:cNvCxnSpPr>
            <a:stCxn id="77" idx="2"/>
            <a:endCxn id="79" idx="0"/>
          </p:cNvCxnSpPr>
          <p:nvPr/>
        </p:nvCxnSpPr>
        <p:spPr>
          <a:xfrm rot="-5400000" flipH="1">
            <a:off x="2052976" y="1960238"/>
            <a:ext cx="436500" cy="600"/>
          </a:xfrm>
          <a:prstGeom prst="bentConnector3">
            <a:avLst>
              <a:gd name="adj1" fmla="val 49991"/>
            </a:avLst>
          </a:prstGeom>
          <a:noFill/>
          <a:ln w="9525" cap="flat" cmpd="sng">
            <a:solidFill>
              <a:srgbClr val="EAFF6A"/>
            </a:solidFill>
            <a:prstDash val="solid"/>
            <a:round/>
            <a:headEnd type="none" w="sm" len="sm"/>
            <a:tailEnd type="none" w="sm" len="sm"/>
          </a:ln>
        </p:spPr>
      </p:cxnSp>
      <p:cxnSp>
        <p:nvCxnSpPr>
          <p:cNvPr id="84" name="Google Shape;84;p16"/>
          <p:cNvCxnSpPr>
            <a:stCxn id="79" idx="2"/>
            <a:endCxn id="81" idx="0"/>
          </p:cNvCxnSpPr>
          <p:nvPr/>
        </p:nvCxnSpPr>
        <p:spPr>
          <a:xfrm rot="-5400000" flipH="1">
            <a:off x="1953826" y="2692488"/>
            <a:ext cx="634200" cy="600"/>
          </a:xfrm>
          <a:prstGeom prst="bentConnector3">
            <a:avLst>
              <a:gd name="adj1" fmla="val 50004"/>
            </a:avLst>
          </a:prstGeom>
          <a:noFill/>
          <a:ln w="9525" cap="flat" cmpd="sng">
            <a:solidFill>
              <a:srgbClr val="EAFF6A"/>
            </a:solidFill>
            <a:prstDash val="solid"/>
            <a:round/>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2"/>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Arquitectura de un sitio</a:t>
            </a:r>
            <a:endParaRPr sz="4000" b="1" i="0" u="none" strike="noStrike" cap="none">
              <a:solidFill>
                <a:schemeClr val="dk1"/>
              </a:solidFill>
              <a:latin typeface="DM Sans"/>
              <a:ea typeface="DM Sans"/>
              <a:cs typeface="DM Sans"/>
              <a:sym typeface="DM Sans"/>
            </a:endParaRPr>
          </a:p>
        </p:txBody>
      </p:sp>
      <p:sp>
        <p:nvSpPr>
          <p:cNvPr id="438" name="Google Shape;438;p52"/>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Los enlaces, también conocidos como links o anchors, se utilizan para relacionar partes del mismo documento. Por defecto, se visualizan azules y subrayados.</a:t>
            </a:r>
            <a:endParaRPr sz="1350" b="0" i="0" u="none" strike="noStrike" cap="none">
              <a:solidFill>
                <a:srgbClr val="000000"/>
              </a:solidFill>
              <a:latin typeface="DM Sans"/>
              <a:ea typeface="DM Sans"/>
              <a:cs typeface="DM Sans"/>
              <a:sym typeface="DM Sans"/>
            </a:endParaRPr>
          </a:p>
        </p:txBody>
      </p:sp>
      <p:sp>
        <p:nvSpPr>
          <p:cNvPr id="439" name="Google Shape;439;p52"/>
          <p:cNvSpPr txBox="1"/>
          <p:nvPr/>
        </p:nvSpPr>
        <p:spPr>
          <a:xfrm>
            <a:off x="4527575"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crear uno, es necesario utilizar la etiqueta de ancla &lt;a&gt; con el atributo “href”, que establecerá el destino al que apunta. Por ejemplo:</a:t>
            </a:r>
            <a:endParaRPr sz="1350" b="0" i="0" u="none" strike="noStrike" cap="none">
              <a:solidFill>
                <a:srgbClr val="000000"/>
              </a:solidFill>
              <a:latin typeface="DM Sans"/>
              <a:ea typeface="DM Sans"/>
              <a:cs typeface="DM Sans"/>
              <a:sym typeface="DM Sans"/>
            </a:endParaRPr>
          </a:p>
        </p:txBody>
      </p:sp>
      <p:graphicFrame>
        <p:nvGraphicFramePr>
          <p:cNvPr id="440" name="Google Shape;440;p52"/>
          <p:cNvGraphicFramePr/>
          <p:nvPr/>
        </p:nvGraphicFramePr>
        <p:xfrm>
          <a:off x="4643963" y="2994250"/>
          <a:ext cx="3000000" cy="3000000"/>
        </p:xfrm>
        <a:graphic>
          <a:graphicData uri="http://schemas.openxmlformats.org/drawingml/2006/table">
            <a:tbl>
              <a:tblPr>
                <a:noFill/>
                <a:tableStyleId>{7E36B0E9-B3D2-4599-BA02-6912C0ECEE04}</a:tableStyleId>
              </a:tblPr>
              <a:tblGrid>
                <a:gridCol w="3467725">
                  <a:extLst>
                    <a:ext uri="{9D8B030D-6E8A-4147-A177-3AD203B41FA5}">
                      <a16:colId xmlns:a16="http://schemas.microsoft.com/office/drawing/2014/main" val="20000"/>
                    </a:ext>
                  </a:extLst>
                </a:gridCol>
              </a:tblGrid>
              <a:tr h="388600">
                <a:tc>
                  <a:txBody>
                    <a:bodyPr/>
                    <a:lstStyle/>
                    <a:p>
                      <a:pPr marL="0" lvl="0" indent="0" algn="l" rtl="0">
                        <a:spcBef>
                          <a:spcPts val="0"/>
                        </a:spcBef>
                        <a:spcAft>
                          <a:spcPts val="0"/>
                        </a:spcAft>
                        <a:buClr>
                          <a:schemeClr val="dk1"/>
                        </a:buClr>
                        <a:buSzPts val="18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a</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href</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"productos.html"</a:t>
                      </a:r>
                      <a:r>
                        <a:rPr lang="es" sz="1350">
                          <a:solidFill>
                            <a:srgbClr val="D9D9D9"/>
                          </a:solidFill>
                          <a:latin typeface="DM Sans"/>
                          <a:ea typeface="DM Sans"/>
                          <a:cs typeface="DM Sans"/>
                          <a:sym typeface="DM Sans"/>
                        </a:rPr>
                        <a:t>&gt;Productos&lt;/</a:t>
                      </a:r>
                      <a:r>
                        <a:rPr lang="es" sz="1350">
                          <a:solidFill>
                            <a:srgbClr val="E06666"/>
                          </a:solidFill>
                          <a:latin typeface="DM Sans"/>
                          <a:ea typeface="DM Sans"/>
                          <a:cs typeface="DM Sans"/>
                          <a:sym typeface="DM Sans"/>
                        </a:rPr>
                        <a:t>a</a:t>
                      </a:r>
                      <a:r>
                        <a:rPr lang="es" sz="1350">
                          <a:solidFill>
                            <a:srgbClr val="D9D9D9"/>
                          </a:solidFill>
                          <a:latin typeface="DM Sans"/>
                          <a:ea typeface="DM Sans"/>
                          <a:cs typeface="DM Sans"/>
                          <a:sym typeface="DM Sans"/>
                        </a:rPr>
                        <a:t>&gt;</a:t>
                      </a:r>
                      <a:endParaRPr sz="1350">
                        <a:latin typeface="DM Sans"/>
                        <a:ea typeface="DM Sans"/>
                        <a:cs typeface="DM Sans"/>
                        <a:sym typeface="DM Sans"/>
                      </a:endParaRPr>
                    </a:p>
                  </a:txBody>
                  <a:tcPr marL="91425" marR="91425" marT="91425" marB="91425">
                    <a:solidFill>
                      <a:schemeClr val="dk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3"/>
          <p:cNvPicPr preferRelativeResize="0"/>
          <p:nvPr/>
        </p:nvPicPr>
        <p:blipFill rotWithShape="1">
          <a:blip r:embed="rId3">
            <a:alphaModFix/>
          </a:blip>
          <a:srcRect/>
          <a:stretch/>
        </p:blipFill>
        <p:spPr>
          <a:xfrm>
            <a:off x="942663" y="202375"/>
            <a:ext cx="7431073" cy="4591950"/>
          </a:xfrm>
          <a:prstGeom prst="rect">
            <a:avLst/>
          </a:prstGeom>
          <a:noFill/>
          <a:ln>
            <a:noFill/>
          </a:ln>
        </p:spPr>
      </p:pic>
      <p:pic>
        <p:nvPicPr>
          <p:cNvPr id="446" name="Google Shape;446;p53"/>
          <p:cNvPicPr preferRelativeResize="0"/>
          <p:nvPr/>
        </p:nvPicPr>
        <p:blipFill rotWithShape="1">
          <a:blip r:embed="rId4">
            <a:alphaModFix/>
          </a:blip>
          <a:srcRect/>
          <a:stretch/>
        </p:blipFill>
        <p:spPr>
          <a:xfrm>
            <a:off x="7811413" y="4692275"/>
            <a:ext cx="1150750" cy="267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4"/>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Enlaces relativos, absolutos e internos</a:t>
            </a:r>
            <a:endParaRPr sz="4000" b="1" i="0" u="none" strike="noStrike" cap="non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5"/>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55"/>
          <p:cNvSpPr txBox="1"/>
          <p:nvPr/>
        </p:nvSpPr>
        <p:spPr>
          <a:xfrm>
            <a:off x="1461300" y="345975"/>
            <a:ext cx="62301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Enlaces relativos</a:t>
            </a:r>
            <a:endParaRPr sz="3500" b="1">
              <a:solidFill>
                <a:schemeClr val="lt1"/>
              </a:solidFill>
              <a:latin typeface="DM Sans"/>
              <a:ea typeface="DM Sans"/>
              <a:cs typeface="DM Sans"/>
              <a:sym typeface="DM Sans"/>
            </a:endParaRPr>
          </a:p>
        </p:txBody>
      </p:sp>
      <p:sp>
        <p:nvSpPr>
          <p:cNvPr id="458" name="Google Shape;458;p55"/>
          <p:cNvSpPr txBox="1"/>
          <p:nvPr/>
        </p:nvSpPr>
        <p:spPr>
          <a:xfrm>
            <a:off x="973200" y="1235875"/>
            <a:ext cx="719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Los </a:t>
            </a:r>
            <a:r>
              <a:rPr lang="es" b="1">
                <a:solidFill>
                  <a:schemeClr val="dk1"/>
                </a:solidFill>
                <a:latin typeface="DM Sans"/>
                <a:ea typeface="DM Sans"/>
                <a:cs typeface="DM Sans"/>
                <a:sym typeface="DM Sans"/>
              </a:rPr>
              <a:t>enlaces relativos</a:t>
            </a:r>
            <a:r>
              <a:rPr lang="es">
                <a:solidFill>
                  <a:schemeClr val="dk1"/>
                </a:solidFill>
                <a:latin typeface="DM Sans"/>
                <a:ea typeface="DM Sans"/>
                <a:cs typeface="DM Sans"/>
                <a:sym typeface="DM Sans"/>
              </a:rPr>
              <a:t> son aquellos que apuntan a páginas ubicadas dentro del mismo proyecto. Si la página referenciada se encuentra en el mismo directorio, alcanza con mencionar el nombre de la misma para generar el enlace.</a:t>
            </a: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pSp>
        <p:nvGrpSpPr>
          <p:cNvPr id="459" name="Google Shape;459;p55"/>
          <p:cNvGrpSpPr/>
          <p:nvPr/>
        </p:nvGrpSpPr>
        <p:grpSpPr>
          <a:xfrm>
            <a:off x="8212551" y="169348"/>
            <a:ext cx="738900" cy="738900"/>
            <a:chOff x="473351" y="619523"/>
            <a:chExt cx="738900" cy="738900"/>
          </a:xfrm>
        </p:grpSpPr>
        <p:sp>
          <p:nvSpPr>
            <p:cNvPr id="460" name="Google Shape;460;p5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1" name="Google Shape;461;p5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aphicFrame>
        <p:nvGraphicFramePr>
          <p:cNvPr id="462" name="Google Shape;462;p55"/>
          <p:cNvGraphicFramePr/>
          <p:nvPr/>
        </p:nvGraphicFramePr>
        <p:xfrm>
          <a:off x="1553150" y="2116463"/>
          <a:ext cx="3000000" cy="3000000"/>
        </p:xfrm>
        <a:graphic>
          <a:graphicData uri="http://schemas.openxmlformats.org/drawingml/2006/table">
            <a:tbl>
              <a:tblPr>
                <a:noFill/>
                <a:tableStyleId>{29E2526F-CD1C-4D08-8945-22D7389D4A7C}</a:tableStyleId>
              </a:tblPr>
              <a:tblGrid>
                <a:gridCol w="5731200">
                  <a:extLst>
                    <a:ext uri="{9D8B030D-6E8A-4147-A177-3AD203B41FA5}">
                      <a16:colId xmlns:a16="http://schemas.microsoft.com/office/drawing/2014/main" val="20000"/>
                    </a:ext>
                  </a:extLst>
                </a:gridCol>
              </a:tblGrid>
              <a:tr h="210000">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solidFill>
                            <a:srgbClr val="D9D9D9"/>
                          </a:solidFill>
                          <a:latin typeface="DM Sans"/>
                          <a:ea typeface="DM Sans"/>
                          <a:cs typeface="DM Sans"/>
                          <a:sym typeface="DM Sans"/>
                        </a:rPr>
                        <a:t>&lt;</a:t>
                      </a:r>
                      <a:r>
                        <a:rPr lang="es" sz="1350" u="none" strike="noStrike" cap="none">
                          <a:solidFill>
                            <a:srgbClr val="E06666"/>
                          </a:solidFill>
                          <a:latin typeface="DM Sans"/>
                          <a:ea typeface="DM Sans"/>
                          <a:cs typeface="DM Sans"/>
                          <a:sym typeface="DM Sans"/>
                        </a:rPr>
                        <a:t>a</a:t>
                      </a:r>
                      <a:r>
                        <a:rPr lang="es" sz="1350" u="none" strike="noStrike" cap="none">
                          <a:solidFill>
                            <a:srgbClr val="D9D9D9"/>
                          </a:solidFill>
                          <a:latin typeface="DM Sans"/>
                          <a:ea typeface="DM Sans"/>
                          <a:cs typeface="DM Sans"/>
                          <a:sym typeface="DM Sans"/>
                        </a:rPr>
                        <a:t> </a:t>
                      </a:r>
                      <a:r>
                        <a:rPr lang="es" sz="1350" u="none" strike="noStrike" cap="none">
                          <a:solidFill>
                            <a:srgbClr val="FF9900"/>
                          </a:solidFill>
                          <a:latin typeface="DM Sans"/>
                          <a:ea typeface="DM Sans"/>
                          <a:cs typeface="DM Sans"/>
                          <a:sym typeface="DM Sans"/>
                        </a:rPr>
                        <a:t>href</a:t>
                      </a:r>
                      <a:r>
                        <a:rPr lang="es" sz="1350" u="none" strike="noStrike" cap="none">
                          <a:solidFill>
                            <a:srgbClr val="D9D9D9"/>
                          </a:solidFill>
                          <a:latin typeface="DM Sans"/>
                          <a:ea typeface="DM Sans"/>
                          <a:cs typeface="DM Sans"/>
                          <a:sym typeface="DM Sans"/>
                        </a:rPr>
                        <a:t>=</a:t>
                      </a:r>
                      <a:r>
                        <a:rPr lang="es" sz="1350" u="none" strike="noStrike" cap="none">
                          <a:solidFill>
                            <a:srgbClr val="93C47D"/>
                          </a:solidFill>
                          <a:latin typeface="DM Sans"/>
                          <a:ea typeface="DM Sans"/>
                          <a:cs typeface="DM Sans"/>
                          <a:sym typeface="DM Sans"/>
                        </a:rPr>
                        <a:t>"contacto.html"</a:t>
                      </a:r>
                      <a:r>
                        <a:rPr lang="es" sz="1350" u="none" strike="noStrike" cap="none">
                          <a:solidFill>
                            <a:srgbClr val="D9D9D9"/>
                          </a:solidFill>
                          <a:latin typeface="DM Sans"/>
                          <a:ea typeface="DM Sans"/>
                          <a:cs typeface="DM Sans"/>
                          <a:sym typeface="DM Sans"/>
                        </a:rPr>
                        <a:t>&gt;Contacto&lt;/</a:t>
                      </a:r>
                      <a:r>
                        <a:rPr lang="es" sz="1350" u="none" strike="noStrike" cap="none">
                          <a:solidFill>
                            <a:srgbClr val="E06666"/>
                          </a:solidFill>
                          <a:latin typeface="DM Sans"/>
                          <a:ea typeface="DM Sans"/>
                          <a:cs typeface="DM Sans"/>
                          <a:sym typeface="DM Sans"/>
                        </a:rPr>
                        <a:t>a</a:t>
                      </a:r>
                      <a:r>
                        <a:rPr lang="es" sz="1350" u="none" strike="noStrike" cap="none">
                          <a:solidFill>
                            <a:srgbClr val="D9D9D9"/>
                          </a:solidFill>
                          <a:latin typeface="DM Sans"/>
                          <a:ea typeface="DM Sans"/>
                          <a:cs typeface="DM Sans"/>
                          <a:sym typeface="DM Sans"/>
                        </a:rPr>
                        <a:t>&gt;</a:t>
                      </a:r>
                      <a:endParaRPr sz="1350" u="none" strike="noStrike" cap="none">
                        <a:solidFill>
                          <a:srgbClr val="666666"/>
                        </a:solidFill>
                        <a:latin typeface="DM Sans"/>
                        <a:ea typeface="DM Sans"/>
                        <a:cs typeface="DM Sans"/>
                        <a:sym typeface="DM Sans"/>
                      </a:endParaRPr>
                    </a:p>
                  </a:txBody>
                  <a:tcPr marL="63500" marR="63500" marT="63500" marB="63500">
                    <a:solidFill>
                      <a:schemeClr val="dk1"/>
                    </a:solidFill>
                  </a:tcPr>
                </a:tc>
                <a:extLst>
                  <a:ext uri="{0D108BD9-81ED-4DB2-BD59-A6C34878D82A}">
                    <a16:rowId xmlns:a16="http://schemas.microsoft.com/office/drawing/2014/main" val="10000"/>
                  </a:ext>
                </a:extLst>
              </a:tr>
            </a:tbl>
          </a:graphicData>
        </a:graphic>
      </p:graphicFrame>
      <p:sp>
        <p:nvSpPr>
          <p:cNvPr id="463" name="Google Shape;463;p55"/>
          <p:cNvSpPr txBox="1"/>
          <p:nvPr/>
        </p:nvSpPr>
        <p:spPr>
          <a:xfrm>
            <a:off x="1058550" y="2671750"/>
            <a:ext cx="719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caso de que el archivo se encuentre en un directorio específico, el mismo deberá ser mencionado.</a:t>
            </a: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aphicFrame>
        <p:nvGraphicFramePr>
          <p:cNvPr id="464" name="Google Shape;464;p55"/>
          <p:cNvGraphicFramePr/>
          <p:nvPr/>
        </p:nvGraphicFramePr>
        <p:xfrm>
          <a:off x="1553150" y="3302675"/>
          <a:ext cx="3000000" cy="3000000"/>
        </p:xfrm>
        <a:graphic>
          <a:graphicData uri="http://schemas.openxmlformats.org/drawingml/2006/table">
            <a:tbl>
              <a:tblPr>
                <a:noFill/>
                <a:tableStyleId>{29E2526F-CD1C-4D08-8945-22D7389D4A7C}</a:tableStyleId>
              </a:tblPr>
              <a:tblGrid>
                <a:gridCol w="5731200">
                  <a:extLst>
                    <a:ext uri="{9D8B030D-6E8A-4147-A177-3AD203B41FA5}">
                      <a16:colId xmlns:a16="http://schemas.microsoft.com/office/drawing/2014/main" val="20000"/>
                    </a:ext>
                  </a:extLst>
                </a:gridCol>
              </a:tblGrid>
              <a:tr h="316050">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solidFill>
                            <a:srgbClr val="D9D9D9"/>
                          </a:solidFill>
                          <a:latin typeface="DM Sans"/>
                          <a:ea typeface="DM Sans"/>
                          <a:cs typeface="DM Sans"/>
                          <a:sym typeface="DM Sans"/>
                        </a:rPr>
                        <a:t>&lt;</a:t>
                      </a:r>
                      <a:r>
                        <a:rPr lang="es" sz="1350" u="none" strike="noStrike" cap="none">
                          <a:solidFill>
                            <a:srgbClr val="E06666"/>
                          </a:solidFill>
                          <a:latin typeface="DM Sans"/>
                          <a:ea typeface="DM Sans"/>
                          <a:cs typeface="DM Sans"/>
                          <a:sym typeface="DM Sans"/>
                        </a:rPr>
                        <a:t>a</a:t>
                      </a:r>
                      <a:r>
                        <a:rPr lang="es" sz="1350" u="none" strike="noStrike" cap="none">
                          <a:solidFill>
                            <a:srgbClr val="D9D9D9"/>
                          </a:solidFill>
                          <a:latin typeface="DM Sans"/>
                          <a:ea typeface="DM Sans"/>
                          <a:cs typeface="DM Sans"/>
                          <a:sym typeface="DM Sans"/>
                        </a:rPr>
                        <a:t> </a:t>
                      </a:r>
                      <a:r>
                        <a:rPr lang="es" sz="1350" u="none" strike="noStrike" cap="none">
                          <a:solidFill>
                            <a:srgbClr val="FF9900"/>
                          </a:solidFill>
                          <a:latin typeface="DM Sans"/>
                          <a:ea typeface="DM Sans"/>
                          <a:cs typeface="DM Sans"/>
                          <a:sym typeface="DM Sans"/>
                        </a:rPr>
                        <a:t>href</a:t>
                      </a:r>
                      <a:r>
                        <a:rPr lang="es" sz="1350" u="none" strike="noStrike" cap="none">
                          <a:solidFill>
                            <a:srgbClr val="D9D9D9"/>
                          </a:solidFill>
                          <a:latin typeface="DM Sans"/>
                          <a:ea typeface="DM Sans"/>
                          <a:cs typeface="DM Sans"/>
                          <a:sym typeface="DM Sans"/>
                        </a:rPr>
                        <a:t>=</a:t>
                      </a:r>
                      <a:r>
                        <a:rPr lang="es" sz="1350" u="none" strike="noStrike" cap="none">
                          <a:solidFill>
                            <a:srgbClr val="93C47D"/>
                          </a:solidFill>
                          <a:latin typeface="DM Sans"/>
                          <a:ea typeface="DM Sans"/>
                          <a:cs typeface="DM Sans"/>
                          <a:sym typeface="DM Sans"/>
                        </a:rPr>
                        <a:t>"imagenes/mapa.jpg"</a:t>
                      </a:r>
                      <a:r>
                        <a:rPr lang="es" sz="1350" u="none" strike="noStrike" cap="none">
                          <a:solidFill>
                            <a:srgbClr val="D9D9D9"/>
                          </a:solidFill>
                          <a:latin typeface="DM Sans"/>
                          <a:ea typeface="DM Sans"/>
                          <a:cs typeface="DM Sans"/>
                          <a:sym typeface="DM Sans"/>
                        </a:rPr>
                        <a:t>&gt;ver mapa&lt;/</a:t>
                      </a:r>
                      <a:r>
                        <a:rPr lang="es" sz="1350" u="none" strike="noStrike" cap="none">
                          <a:solidFill>
                            <a:srgbClr val="E06666"/>
                          </a:solidFill>
                          <a:latin typeface="DM Sans"/>
                          <a:ea typeface="DM Sans"/>
                          <a:cs typeface="DM Sans"/>
                          <a:sym typeface="DM Sans"/>
                        </a:rPr>
                        <a:t>a</a:t>
                      </a:r>
                      <a:r>
                        <a:rPr lang="es" sz="1350" u="none" strike="noStrike" cap="none">
                          <a:solidFill>
                            <a:srgbClr val="D9D9D9"/>
                          </a:solidFill>
                          <a:latin typeface="DM Sans"/>
                          <a:ea typeface="DM Sans"/>
                          <a:cs typeface="DM Sans"/>
                          <a:sym typeface="DM Sans"/>
                        </a:rPr>
                        <a:t>&gt;</a:t>
                      </a:r>
                      <a:endParaRPr sz="1350" u="none" strike="noStrike" cap="none">
                        <a:solidFill>
                          <a:srgbClr val="666666"/>
                        </a:solidFill>
                        <a:latin typeface="DM Sans"/>
                        <a:ea typeface="DM Sans"/>
                        <a:cs typeface="DM Sans"/>
                        <a:sym typeface="DM Sans"/>
                      </a:endParaRPr>
                    </a:p>
                  </a:txBody>
                  <a:tcPr marL="63500" marR="63500" marT="63500" marB="63500">
                    <a:solidFill>
                      <a:schemeClr val="accent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6"/>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56"/>
          <p:cNvSpPr txBox="1"/>
          <p:nvPr/>
        </p:nvSpPr>
        <p:spPr>
          <a:xfrm>
            <a:off x="1461300" y="345975"/>
            <a:ext cx="62301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Enlaces absolutos</a:t>
            </a:r>
            <a:endParaRPr sz="3500" b="1">
              <a:solidFill>
                <a:schemeClr val="lt1"/>
              </a:solidFill>
              <a:latin typeface="DM Sans"/>
              <a:ea typeface="DM Sans"/>
              <a:cs typeface="DM Sans"/>
              <a:sym typeface="DM Sans"/>
            </a:endParaRPr>
          </a:p>
        </p:txBody>
      </p:sp>
      <p:sp>
        <p:nvSpPr>
          <p:cNvPr id="471" name="Google Shape;471;p56"/>
          <p:cNvSpPr txBox="1"/>
          <p:nvPr/>
        </p:nvSpPr>
        <p:spPr>
          <a:xfrm>
            <a:off x="973200" y="1235875"/>
            <a:ext cx="7197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Los enlaces absolutos son aquellos cuyo destino apunta a un documento que está fuera del sitio, y debe ser especificado utilizando la URL completa:</a:t>
            </a: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pSp>
        <p:nvGrpSpPr>
          <p:cNvPr id="472" name="Google Shape;472;p56"/>
          <p:cNvGrpSpPr/>
          <p:nvPr/>
        </p:nvGrpSpPr>
        <p:grpSpPr>
          <a:xfrm>
            <a:off x="8212551" y="169348"/>
            <a:ext cx="738900" cy="738900"/>
            <a:chOff x="473351" y="619523"/>
            <a:chExt cx="738900" cy="738900"/>
          </a:xfrm>
        </p:grpSpPr>
        <p:sp>
          <p:nvSpPr>
            <p:cNvPr id="473" name="Google Shape;473;p56"/>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4" name="Google Shape;474;p56"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aphicFrame>
        <p:nvGraphicFramePr>
          <p:cNvPr id="475" name="Google Shape;475;p56"/>
          <p:cNvGraphicFramePr/>
          <p:nvPr/>
        </p:nvGraphicFramePr>
        <p:xfrm>
          <a:off x="1355500" y="1950400"/>
          <a:ext cx="3000000" cy="3000000"/>
        </p:xfrm>
        <a:graphic>
          <a:graphicData uri="http://schemas.openxmlformats.org/drawingml/2006/table">
            <a:tbl>
              <a:tblPr>
                <a:noFill/>
                <a:tableStyleId>{29E2526F-CD1C-4D08-8945-22D7389D4A7C}</a:tableStyleId>
              </a:tblPr>
              <a:tblGrid>
                <a:gridCol w="5731200">
                  <a:extLst>
                    <a:ext uri="{9D8B030D-6E8A-4147-A177-3AD203B41FA5}">
                      <a16:colId xmlns:a16="http://schemas.microsoft.com/office/drawing/2014/main" val="20000"/>
                    </a:ext>
                  </a:extLst>
                </a:gridCol>
              </a:tblGrid>
              <a:tr h="330200">
                <a:tc>
                  <a:txBody>
                    <a:bodyPr/>
                    <a:lstStyle/>
                    <a:p>
                      <a:pPr marL="0" marR="0" lvl="0" indent="0" algn="l" rtl="0">
                        <a:lnSpc>
                          <a:spcPct val="100000"/>
                        </a:lnSpc>
                        <a:spcBef>
                          <a:spcPts val="0"/>
                        </a:spcBef>
                        <a:spcAft>
                          <a:spcPts val="0"/>
                        </a:spcAft>
                        <a:buClr>
                          <a:srgbClr val="000000"/>
                        </a:buClr>
                        <a:buSzPts val="1400"/>
                        <a:buFont typeface="Arial"/>
                        <a:buNone/>
                      </a:pPr>
                      <a:r>
                        <a:rPr lang="es" sz="1400" u="none" strike="noStrike" cap="none">
                          <a:solidFill>
                            <a:srgbClr val="D9D9D9"/>
                          </a:solidFill>
                          <a:latin typeface="Didact Gothic"/>
                          <a:ea typeface="Didact Gothic"/>
                          <a:cs typeface="Didact Gothic"/>
                          <a:sym typeface="Didact Gothic"/>
                        </a:rPr>
                        <a:t>&lt;</a:t>
                      </a:r>
                      <a:r>
                        <a:rPr lang="es" sz="1400" u="none" strike="noStrike" cap="none">
                          <a:solidFill>
                            <a:srgbClr val="E06666"/>
                          </a:solidFill>
                          <a:latin typeface="Didact Gothic"/>
                          <a:ea typeface="Didact Gothic"/>
                          <a:cs typeface="Didact Gothic"/>
                          <a:sym typeface="Didact Gothic"/>
                        </a:rPr>
                        <a:t>a</a:t>
                      </a:r>
                      <a:r>
                        <a:rPr lang="es" sz="1400" u="none" strike="noStrike" cap="none">
                          <a:solidFill>
                            <a:srgbClr val="D9D9D9"/>
                          </a:solidFill>
                          <a:latin typeface="Didact Gothic"/>
                          <a:ea typeface="Didact Gothic"/>
                          <a:cs typeface="Didact Gothic"/>
                          <a:sym typeface="Didact Gothic"/>
                        </a:rPr>
                        <a:t> </a:t>
                      </a:r>
                      <a:r>
                        <a:rPr lang="es" sz="1400" u="none" strike="noStrike" cap="none">
                          <a:solidFill>
                            <a:srgbClr val="FF9900"/>
                          </a:solidFill>
                          <a:latin typeface="Didact Gothic"/>
                          <a:ea typeface="Didact Gothic"/>
                          <a:cs typeface="Didact Gothic"/>
                          <a:sym typeface="Didact Gothic"/>
                        </a:rPr>
                        <a:t>href</a:t>
                      </a:r>
                      <a:r>
                        <a:rPr lang="es" sz="1400" u="none" strike="noStrike" cap="none">
                          <a:solidFill>
                            <a:srgbClr val="D9D9D9"/>
                          </a:solidFill>
                          <a:latin typeface="Didact Gothic"/>
                          <a:ea typeface="Didact Gothic"/>
                          <a:cs typeface="Didact Gothic"/>
                          <a:sym typeface="Didact Gothic"/>
                        </a:rPr>
                        <a:t>=</a:t>
                      </a:r>
                      <a:r>
                        <a:rPr lang="es" sz="1400" u="none" strike="noStrike" cap="none">
                          <a:solidFill>
                            <a:srgbClr val="93C47D"/>
                          </a:solidFill>
                          <a:latin typeface="Didact Gothic"/>
                          <a:ea typeface="Didact Gothic"/>
                          <a:cs typeface="Didact Gothic"/>
                          <a:sym typeface="Didact Gothic"/>
                        </a:rPr>
                        <a:t>"http://www.coderhouse.com/frontend"</a:t>
                      </a:r>
                      <a:r>
                        <a:rPr lang="es" sz="1400" u="none" strike="noStrike" cap="none">
                          <a:solidFill>
                            <a:srgbClr val="D9D9D9"/>
                          </a:solidFill>
                          <a:latin typeface="Didact Gothic"/>
                          <a:ea typeface="Didact Gothic"/>
                          <a:cs typeface="Didact Gothic"/>
                          <a:sym typeface="Didact Gothic"/>
                        </a:rPr>
                        <a:t>&gt;Curso de Frontend&lt;/</a:t>
                      </a:r>
                      <a:r>
                        <a:rPr lang="es" sz="1400" u="none" strike="noStrike" cap="none">
                          <a:solidFill>
                            <a:srgbClr val="E06666"/>
                          </a:solidFill>
                          <a:latin typeface="Didact Gothic"/>
                          <a:ea typeface="Didact Gothic"/>
                          <a:cs typeface="Didact Gothic"/>
                          <a:sym typeface="Didact Gothic"/>
                        </a:rPr>
                        <a:t>a</a:t>
                      </a:r>
                      <a:r>
                        <a:rPr lang="es" sz="1400" u="none" strike="noStrike" cap="none">
                          <a:solidFill>
                            <a:srgbClr val="D9D9D9"/>
                          </a:solidFill>
                          <a:latin typeface="Didact Gothic"/>
                          <a:ea typeface="Didact Gothic"/>
                          <a:cs typeface="Didact Gothic"/>
                          <a:sym typeface="Didact Gothic"/>
                        </a:rPr>
                        <a:t>&gt;</a:t>
                      </a:r>
                      <a:endParaRPr sz="1400" u="none" strike="noStrike" cap="none">
                        <a:solidFill>
                          <a:srgbClr val="666666"/>
                        </a:solidFill>
                        <a:latin typeface="Didact Gothic"/>
                        <a:ea typeface="Didact Gothic"/>
                        <a:cs typeface="Didact Gothic"/>
                        <a:sym typeface="Didact Gothic"/>
                      </a:endParaRPr>
                    </a:p>
                  </a:txBody>
                  <a:tcPr marL="63500" marR="63500" marT="63500" marB="63500">
                    <a:solidFill>
                      <a:schemeClr val="accent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7"/>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57"/>
          <p:cNvSpPr txBox="1"/>
          <p:nvPr/>
        </p:nvSpPr>
        <p:spPr>
          <a:xfrm>
            <a:off x="1461300" y="345975"/>
            <a:ext cx="62301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Enlaces internos</a:t>
            </a:r>
            <a:endParaRPr sz="3500" b="1">
              <a:solidFill>
                <a:schemeClr val="lt1"/>
              </a:solidFill>
              <a:latin typeface="DM Sans"/>
              <a:ea typeface="DM Sans"/>
              <a:cs typeface="DM Sans"/>
              <a:sym typeface="DM Sans"/>
            </a:endParaRPr>
          </a:p>
        </p:txBody>
      </p:sp>
      <p:sp>
        <p:nvSpPr>
          <p:cNvPr id="482" name="Google Shape;482;p57"/>
          <p:cNvSpPr txBox="1"/>
          <p:nvPr/>
        </p:nvSpPr>
        <p:spPr>
          <a:xfrm>
            <a:off x="973200" y="1235875"/>
            <a:ext cx="7197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Los enlaces internos permiten referenciar secciones de tu página, para lo cual se utiliza el id:</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pSp>
        <p:nvGrpSpPr>
          <p:cNvPr id="483" name="Google Shape;483;p57"/>
          <p:cNvGrpSpPr/>
          <p:nvPr/>
        </p:nvGrpSpPr>
        <p:grpSpPr>
          <a:xfrm>
            <a:off x="8212551" y="169348"/>
            <a:ext cx="738900" cy="738900"/>
            <a:chOff x="473351" y="619523"/>
            <a:chExt cx="738900" cy="738900"/>
          </a:xfrm>
        </p:grpSpPr>
        <p:sp>
          <p:nvSpPr>
            <p:cNvPr id="484" name="Google Shape;484;p57"/>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5" name="Google Shape;485;p57"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486" name="Google Shape;486;p57"/>
          <p:cNvSpPr txBox="1"/>
          <p:nvPr/>
        </p:nvSpPr>
        <p:spPr>
          <a:xfrm>
            <a:off x="1077725" y="2939950"/>
            <a:ext cx="719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aphicFrame>
        <p:nvGraphicFramePr>
          <p:cNvPr id="487" name="Google Shape;487;p57"/>
          <p:cNvGraphicFramePr/>
          <p:nvPr/>
        </p:nvGraphicFramePr>
        <p:xfrm>
          <a:off x="1217050" y="1961625"/>
          <a:ext cx="3000000" cy="3000000"/>
        </p:xfrm>
        <a:graphic>
          <a:graphicData uri="http://schemas.openxmlformats.org/drawingml/2006/table">
            <a:tbl>
              <a:tblPr>
                <a:noFill/>
                <a:tableStyleId>{29E2526F-CD1C-4D08-8945-22D7389D4A7C}</a:tableStyleId>
              </a:tblPr>
              <a:tblGrid>
                <a:gridCol w="5943600">
                  <a:extLst>
                    <a:ext uri="{9D8B030D-6E8A-4147-A177-3AD203B41FA5}">
                      <a16:colId xmlns:a16="http://schemas.microsoft.com/office/drawing/2014/main" val="20000"/>
                    </a:ext>
                  </a:extLst>
                </a:gridCol>
              </a:tblGrid>
              <a:tr h="330200">
                <a:tc>
                  <a:txBody>
                    <a:bodyPr/>
                    <a:lstStyle/>
                    <a:p>
                      <a:pPr marL="0" marR="0" lvl="0" indent="0" algn="l" rtl="0">
                        <a:lnSpc>
                          <a:spcPct val="100000"/>
                        </a:lnSpc>
                        <a:spcBef>
                          <a:spcPts val="0"/>
                        </a:spcBef>
                        <a:spcAft>
                          <a:spcPts val="0"/>
                        </a:spcAft>
                        <a:buClr>
                          <a:srgbClr val="000000"/>
                        </a:buClr>
                        <a:buSzPts val="1400"/>
                        <a:buFont typeface="Arial"/>
                        <a:buNone/>
                      </a:pPr>
                      <a:r>
                        <a:rPr lang="es" sz="1350" u="none" strike="noStrike" cap="none">
                          <a:solidFill>
                            <a:srgbClr val="D9D9D9"/>
                          </a:solidFill>
                          <a:latin typeface="DM Sans"/>
                          <a:ea typeface="DM Sans"/>
                          <a:cs typeface="DM Sans"/>
                          <a:sym typeface="DM Sans"/>
                        </a:rPr>
                        <a:t>&lt;</a:t>
                      </a:r>
                      <a:r>
                        <a:rPr lang="es" sz="1350" u="none" strike="noStrike" cap="none">
                          <a:solidFill>
                            <a:srgbClr val="E06666"/>
                          </a:solidFill>
                          <a:latin typeface="DM Sans"/>
                          <a:ea typeface="DM Sans"/>
                          <a:cs typeface="DM Sans"/>
                          <a:sym typeface="DM Sans"/>
                        </a:rPr>
                        <a:t>a</a:t>
                      </a:r>
                      <a:r>
                        <a:rPr lang="es" sz="1350" u="none" strike="noStrike" cap="none">
                          <a:solidFill>
                            <a:srgbClr val="D9D9D9"/>
                          </a:solidFill>
                          <a:latin typeface="DM Sans"/>
                          <a:ea typeface="DM Sans"/>
                          <a:cs typeface="DM Sans"/>
                          <a:sym typeface="DM Sans"/>
                        </a:rPr>
                        <a:t> </a:t>
                      </a:r>
                      <a:r>
                        <a:rPr lang="es" sz="1350" u="none" strike="noStrike" cap="none">
                          <a:solidFill>
                            <a:srgbClr val="FF9900"/>
                          </a:solidFill>
                          <a:latin typeface="DM Sans"/>
                          <a:ea typeface="DM Sans"/>
                          <a:cs typeface="DM Sans"/>
                          <a:sym typeface="DM Sans"/>
                        </a:rPr>
                        <a:t>href</a:t>
                      </a:r>
                      <a:r>
                        <a:rPr lang="es" sz="1350" u="none" strike="noStrike" cap="none">
                          <a:solidFill>
                            <a:srgbClr val="D9D9D9"/>
                          </a:solidFill>
                          <a:latin typeface="DM Sans"/>
                          <a:ea typeface="DM Sans"/>
                          <a:cs typeface="DM Sans"/>
                          <a:sym typeface="DM Sans"/>
                        </a:rPr>
                        <a:t>=</a:t>
                      </a:r>
                      <a:r>
                        <a:rPr lang="es" sz="1350" u="none" strike="noStrike" cap="none">
                          <a:solidFill>
                            <a:srgbClr val="93C47D"/>
                          </a:solidFill>
                          <a:latin typeface="DM Sans"/>
                          <a:ea typeface="DM Sans"/>
                          <a:cs typeface="DM Sans"/>
                          <a:sym typeface="DM Sans"/>
                        </a:rPr>
                        <a:t>"#pie"</a:t>
                      </a:r>
                      <a:r>
                        <a:rPr lang="es" sz="1350" u="none" strike="noStrike" cap="none">
                          <a:solidFill>
                            <a:srgbClr val="D9D9D9"/>
                          </a:solidFill>
                          <a:latin typeface="DM Sans"/>
                          <a:ea typeface="DM Sans"/>
                          <a:cs typeface="DM Sans"/>
                          <a:sym typeface="DM Sans"/>
                        </a:rPr>
                        <a:t>&gt;Ir al pie de página&lt;/</a:t>
                      </a:r>
                      <a:r>
                        <a:rPr lang="es" sz="1350" u="none" strike="noStrike" cap="none">
                          <a:solidFill>
                            <a:srgbClr val="E06666"/>
                          </a:solidFill>
                          <a:latin typeface="DM Sans"/>
                          <a:ea typeface="DM Sans"/>
                          <a:cs typeface="DM Sans"/>
                          <a:sym typeface="DM Sans"/>
                        </a:rPr>
                        <a:t>a</a:t>
                      </a:r>
                      <a:r>
                        <a:rPr lang="es" sz="1350" u="none" strike="noStrike" cap="none">
                          <a:solidFill>
                            <a:srgbClr val="D9D9D9"/>
                          </a:solidFill>
                          <a:latin typeface="DM Sans"/>
                          <a:ea typeface="DM Sans"/>
                          <a:cs typeface="DM Sans"/>
                          <a:sym typeface="DM Sans"/>
                        </a:rPr>
                        <a:t>&gt;</a:t>
                      </a:r>
                      <a:endParaRPr sz="1350" u="none" strike="noStrike" cap="none">
                        <a:solidFill>
                          <a:srgbClr val="D9D9D9"/>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r>
                        <a:rPr lang="es" sz="1350" u="none" strike="noStrike" cap="none">
                          <a:solidFill>
                            <a:srgbClr val="D9D9D9"/>
                          </a:solidFill>
                          <a:latin typeface="DM Sans"/>
                          <a:ea typeface="DM Sans"/>
                          <a:cs typeface="DM Sans"/>
                          <a:sym typeface="DM Sans"/>
                        </a:rPr>
                        <a:t>...</a:t>
                      </a:r>
                      <a:endParaRPr sz="1350" u="none" strike="noStrike" cap="none">
                        <a:solidFill>
                          <a:srgbClr val="D9D9D9"/>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r>
                        <a:rPr lang="es" sz="1350" u="none" strike="noStrike" cap="none">
                          <a:solidFill>
                            <a:srgbClr val="D9D9D9"/>
                          </a:solidFill>
                          <a:latin typeface="DM Sans"/>
                          <a:ea typeface="DM Sans"/>
                          <a:cs typeface="DM Sans"/>
                          <a:sym typeface="DM Sans"/>
                        </a:rPr>
                        <a:t>&lt;</a:t>
                      </a:r>
                      <a:r>
                        <a:rPr lang="es" sz="1350" u="none" strike="noStrike" cap="none">
                          <a:solidFill>
                            <a:srgbClr val="E06666"/>
                          </a:solidFill>
                          <a:latin typeface="DM Sans"/>
                          <a:ea typeface="DM Sans"/>
                          <a:cs typeface="DM Sans"/>
                          <a:sym typeface="DM Sans"/>
                        </a:rPr>
                        <a:t>footer</a:t>
                      </a:r>
                      <a:r>
                        <a:rPr lang="es" sz="1350" u="none" strike="noStrike" cap="none">
                          <a:solidFill>
                            <a:srgbClr val="D9D9D9"/>
                          </a:solidFill>
                          <a:latin typeface="DM Sans"/>
                          <a:ea typeface="DM Sans"/>
                          <a:cs typeface="DM Sans"/>
                          <a:sym typeface="DM Sans"/>
                        </a:rPr>
                        <a:t> </a:t>
                      </a:r>
                      <a:r>
                        <a:rPr lang="es" sz="1350" u="none" strike="noStrike" cap="none">
                          <a:solidFill>
                            <a:srgbClr val="FF9900"/>
                          </a:solidFill>
                          <a:latin typeface="DM Sans"/>
                          <a:ea typeface="DM Sans"/>
                          <a:cs typeface="DM Sans"/>
                          <a:sym typeface="DM Sans"/>
                        </a:rPr>
                        <a:t>id</a:t>
                      </a:r>
                      <a:r>
                        <a:rPr lang="es" sz="1350" u="none" strike="noStrike" cap="none">
                          <a:solidFill>
                            <a:srgbClr val="D9D9D9"/>
                          </a:solidFill>
                          <a:latin typeface="DM Sans"/>
                          <a:ea typeface="DM Sans"/>
                          <a:cs typeface="DM Sans"/>
                          <a:sym typeface="DM Sans"/>
                        </a:rPr>
                        <a:t>=</a:t>
                      </a:r>
                      <a:r>
                        <a:rPr lang="es" sz="1350" u="none" strike="noStrike" cap="none">
                          <a:solidFill>
                            <a:srgbClr val="93C47D"/>
                          </a:solidFill>
                          <a:latin typeface="DM Sans"/>
                          <a:ea typeface="DM Sans"/>
                          <a:cs typeface="DM Sans"/>
                          <a:sym typeface="DM Sans"/>
                        </a:rPr>
                        <a:t>"pie"</a:t>
                      </a:r>
                      <a:r>
                        <a:rPr lang="es" sz="1350" u="none" strike="noStrike" cap="none">
                          <a:solidFill>
                            <a:srgbClr val="D9D9D9"/>
                          </a:solidFill>
                          <a:latin typeface="DM Sans"/>
                          <a:ea typeface="DM Sans"/>
                          <a:cs typeface="DM Sans"/>
                          <a:sym typeface="DM Sans"/>
                        </a:rPr>
                        <a:t>&gt;&lt;/</a:t>
                      </a:r>
                      <a:r>
                        <a:rPr lang="es" sz="1350" u="none" strike="noStrike" cap="none">
                          <a:solidFill>
                            <a:srgbClr val="E06666"/>
                          </a:solidFill>
                          <a:latin typeface="DM Sans"/>
                          <a:ea typeface="DM Sans"/>
                          <a:cs typeface="DM Sans"/>
                          <a:sym typeface="DM Sans"/>
                        </a:rPr>
                        <a:t>footer</a:t>
                      </a:r>
                      <a:r>
                        <a:rPr lang="es" sz="1350" u="none" strike="noStrike" cap="none">
                          <a:solidFill>
                            <a:srgbClr val="D9D9D9"/>
                          </a:solidFill>
                          <a:latin typeface="DM Sans"/>
                          <a:ea typeface="DM Sans"/>
                          <a:cs typeface="DM Sans"/>
                          <a:sym typeface="DM Sans"/>
                        </a:rPr>
                        <a:t>&gt;</a:t>
                      </a:r>
                      <a:endParaRPr sz="1350" u="none" strike="noStrike" cap="none">
                        <a:solidFill>
                          <a:srgbClr val="D9D9D9"/>
                        </a:solidFill>
                        <a:latin typeface="DM Sans"/>
                        <a:ea typeface="DM Sans"/>
                        <a:cs typeface="DM Sans"/>
                        <a:sym typeface="DM Sans"/>
                      </a:endParaRPr>
                    </a:p>
                  </a:txBody>
                  <a:tcPr marL="63500" marR="63500" marT="63500" marB="63500">
                    <a:solidFill>
                      <a:schemeClr val="accent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8"/>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58"/>
          <p:cNvSpPr txBox="1"/>
          <p:nvPr/>
        </p:nvSpPr>
        <p:spPr>
          <a:xfrm>
            <a:off x="1461300" y="345975"/>
            <a:ext cx="62301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Enlaces relativos</a:t>
            </a:r>
            <a:endParaRPr sz="3500" b="1">
              <a:solidFill>
                <a:schemeClr val="lt1"/>
              </a:solidFill>
              <a:latin typeface="DM Sans"/>
              <a:ea typeface="DM Sans"/>
              <a:cs typeface="DM Sans"/>
              <a:sym typeface="DM Sans"/>
            </a:endParaRPr>
          </a:p>
        </p:txBody>
      </p:sp>
      <p:sp>
        <p:nvSpPr>
          <p:cNvPr id="494" name="Google Shape;494;p58"/>
          <p:cNvSpPr txBox="1"/>
          <p:nvPr/>
        </p:nvSpPr>
        <p:spPr>
          <a:xfrm>
            <a:off x="973200" y="1235875"/>
            <a:ext cx="719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También puedes usar como destino una sección específica una página distinta:</a:t>
            </a: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pSp>
        <p:nvGrpSpPr>
          <p:cNvPr id="495" name="Google Shape;495;p58"/>
          <p:cNvGrpSpPr/>
          <p:nvPr/>
        </p:nvGrpSpPr>
        <p:grpSpPr>
          <a:xfrm>
            <a:off x="8212551" y="169348"/>
            <a:ext cx="738900" cy="738900"/>
            <a:chOff x="473351" y="619523"/>
            <a:chExt cx="738900" cy="738900"/>
          </a:xfrm>
        </p:grpSpPr>
        <p:sp>
          <p:nvSpPr>
            <p:cNvPr id="496" name="Google Shape;496;p58"/>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7" name="Google Shape;497;p58"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graphicFrame>
        <p:nvGraphicFramePr>
          <p:cNvPr id="498" name="Google Shape;498;p58"/>
          <p:cNvGraphicFramePr/>
          <p:nvPr/>
        </p:nvGraphicFramePr>
        <p:xfrm>
          <a:off x="1461300" y="1677288"/>
          <a:ext cx="3000000" cy="3000000"/>
        </p:xfrm>
        <a:graphic>
          <a:graphicData uri="http://schemas.openxmlformats.org/drawingml/2006/table">
            <a:tbl>
              <a:tblPr>
                <a:noFill/>
                <a:tableStyleId>{29E2526F-CD1C-4D08-8945-22D7389D4A7C}</a:tableStyleId>
              </a:tblPr>
              <a:tblGrid>
                <a:gridCol w="5731200">
                  <a:extLst>
                    <a:ext uri="{9D8B030D-6E8A-4147-A177-3AD203B41FA5}">
                      <a16:colId xmlns:a16="http://schemas.microsoft.com/office/drawing/2014/main" val="20000"/>
                    </a:ext>
                  </a:extLst>
                </a:gridCol>
              </a:tblGrid>
              <a:tr h="210000">
                <a:tc>
                  <a:txBody>
                    <a:bodyPr/>
                    <a:lstStyle/>
                    <a:p>
                      <a:pPr marL="0" lvl="0" indent="0" algn="l" rtl="0">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a</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href</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"contacto.html#formulario"</a:t>
                      </a:r>
                      <a:r>
                        <a:rPr lang="es" sz="1350">
                          <a:solidFill>
                            <a:srgbClr val="D9D9D9"/>
                          </a:solidFill>
                          <a:latin typeface="DM Sans"/>
                          <a:ea typeface="DM Sans"/>
                          <a:cs typeface="DM Sans"/>
                          <a:sym typeface="DM Sans"/>
                        </a:rPr>
                        <a:t>&gt;Formulario de contacto&lt;/</a:t>
                      </a:r>
                      <a:r>
                        <a:rPr lang="es" sz="1350">
                          <a:solidFill>
                            <a:srgbClr val="E06666"/>
                          </a:solidFill>
                          <a:latin typeface="DM Sans"/>
                          <a:ea typeface="DM Sans"/>
                          <a:cs typeface="DM Sans"/>
                          <a:sym typeface="DM Sans"/>
                        </a:rPr>
                        <a:t>a</a:t>
                      </a:r>
                      <a:r>
                        <a:rPr lang="es" sz="1350">
                          <a:solidFill>
                            <a:srgbClr val="D9D9D9"/>
                          </a:solidFill>
                          <a:latin typeface="DM Sans"/>
                          <a:ea typeface="DM Sans"/>
                          <a:cs typeface="DM Sans"/>
                          <a:sym typeface="DM Sans"/>
                        </a:rPr>
                        <a:t>&gt;</a:t>
                      </a:r>
                      <a:endParaRPr sz="1350" u="none" strike="noStrike" cap="none">
                        <a:solidFill>
                          <a:srgbClr val="666666"/>
                        </a:solidFill>
                        <a:latin typeface="DM Sans"/>
                        <a:ea typeface="DM Sans"/>
                        <a:cs typeface="DM Sans"/>
                        <a:sym typeface="DM Sans"/>
                      </a:endParaRPr>
                    </a:p>
                  </a:txBody>
                  <a:tcPr marL="63500" marR="63500" marT="63500" marB="63500">
                    <a:solidFill>
                      <a:schemeClr val="dk1"/>
                    </a:solidFill>
                  </a:tcPr>
                </a:tc>
                <a:extLst>
                  <a:ext uri="{0D108BD9-81ED-4DB2-BD59-A6C34878D82A}">
                    <a16:rowId xmlns:a16="http://schemas.microsoft.com/office/drawing/2014/main" val="10000"/>
                  </a:ext>
                </a:extLst>
              </a:tr>
            </a:tbl>
          </a:graphicData>
        </a:graphic>
      </p:graphicFrame>
      <p:sp>
        <p:nvSpPr>
          <p:cNvPr id="499" name="Google Shape;499;p58"/>
          <p:cNvSpPr txBox="1"/>
          <p:nvPr/>
        </p:nvSpPr>
        <p:spPr>
          <a:xfrm>
            <a:off x="1058550" y="2154525"/>
            <a:ext cx="7197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 el ejemplo anterior, el enlace apunta a la sección que tiene el id formulario dentro de la página “contacto.html”. No sólo es posible agregar enlaces a texto, también puedes hacerlo con otros elementos. Por lo general, se usan textos o imágenes.  Veamos un ejemplo de enlaces con una imagen:</a:t>
            </a: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aphicFrame>
        <p:nvGraphicFramePr>
          <p:cNvPr id="500" name="Google Shape;500;p58"/>
          <p:cNvGraphicFramePr/>
          <p:nvPr/>
        </p:nvGraphicFramePr>
        <p:xfrm>
          <a:off x="1514850" y="3273975"/>
          <a:ext cx="3000000" cy="3000000"/>
        </p:xfrm>
        <a:graphic>
          <a:graphicData uri="http://schemas.openxmlformats.org/drawingml/2006/table">
            <a:tbl>
              <a:tblPr>
                <a:noFill/>
                <a:tableStyleId>{29E2526F-CD1C-4D08-8945-22D7389D4A7C}</a:tableStyleId>
              </a:tblPr>
              <a:tblGrid>
                <a:gridCol w="5731200">
                  <a:extLst>
                    <a:ext uri="{9D8B030D-6E8A-4147-A177-3AD203B41FA5}">
                      <a16:colId xmlns:a16="http://schemas.microsoft.com/office/drawing/2014/main" val="20000"/>
                    </a:ext>
                  </a:extLst>
                </a:gridCol>
              </a:tblGrid>
              <a:tr h="316050">
                <a:tc>
                  <a:txBody>
                    <a:bodyPr/>
                    <a:lstStyle/>
                    <a:p>
                      <a:pPr marL="0" lvl="0" indent="0" algn="l" rtl="0">
                        <a:spcBef>
                          <a:spcPts val="0"/>
                        </a:spcBef>
                        <a:spcAft>
                          <a:spcPts val="0"/>
                        </a:spcAft>
                        <a:buClr>
                          <a:schemeClr val="dk1"/>
                        </a:buClr>
                        <a:buSzPts val="1400"/>
                        <a:buFont typeface="Arial"/>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a</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href</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"http://www.coderhouse.com/cursos.html#frontend"</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marL="0" lvl="0" indent="0" algn="l" rtl="0">
                        <a:spcBef>
                          <a:spcPts val="0"/>
                        </a:spcBef>
                        <a:spcAft>
                          <a:spcPts val="0"/>
                        </a:spcAft>
                        <a:buClr>
                          <a:schemeClr val="dk1"/>
                        </a:buClr>
                        <a:buSzPts val="1400"/>
                        <a:buFont typeface="Arial"/>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img</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src</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"img/logo_coderhouse.png"</a:t>
                      </a:r>
                      <a:r>
                        <a:rPr lang="es">
                          <a:solidFill>
                            <a:srgbClr val="D9D9D9"/>
                          </a:solidFill>
                          <a:latin typeface="Didact Gothic"/>
                          <a:ea typeface="Didact Gothic"/>
                          <a:cs typeface="Didact Gothic"/>
                          <a:sym typeface="Didact Gothic"/>
                        </a:rPr>
                        <a:t> </a:t>
                      </a:r>
                      <a:r>
                        <a:rPr lang="es">
                          <a:solidFill>
                            <a:srgbClr val="FF9900"/>
                          </a:solidFill>
                          <a:latin typeface="Didact Gothic"/>
                          <a:ea typeface="Didact Gothic"/>
                          <a:cs typeface="Didact Gothic"/>
                          <a:sym typeface="Didact Gothic"/>
                        </a:rPr>
                        <a:t>alt</a:t>
                      </a:r>
                      <a:r>
                        <a:rPr lang="es">
                          <a:solidFill>
                            <a:srgbClr val="D9D9D9"/>
                          </a:solidFill>
                          <a:latin typeface="Didact Gothic"/>
                          <a:ea typeface="Didact Gothic"/>
                          <a:cs typeface="Didact Gothic"/>
                          <a:sym typeface="Didact Gothic"/>
                        </a:rPr>
                        <a:t>=</a:t>
                      </a:r>
                      <a:r>
                        <a:rPr lang="es">
                          <a:solidFill>
                            <a:srgbClr val="93C47D"/>
                          </a:solidFill>
                          <a:latin typeface="Didact Gothic"/>
                          <a:ea typeface="Didact Gothic"/>
                          <a:cs typeface="Didact Gothic"/>
                          <a:sym typeface="Didact Gothic"/>
                        </a:rPr>
                        <a:t>"coderhouse"</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marL="0" lvl="0" indent="0" algn="l" rtl="0">
                        <a:spcBef>
                          <a:spcPts val="0"/>
                        </a:spcBef>
                        <a:spcAft>
                          <a:spcPts val="0"/>
                        </a:spcAft>
                        <a:buClr>
                          <a:schemeClr val="dk1"/>
                        </a:buClr>
                        <a:buSzPts val="1400"/>
                        <a:buFont typeface="Arial"/>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a</a:t>
                      </a:r>
                      <a:r>
                        <a:rPr lang="es">
                          <a:solidFill>
                            <a:srgbClr val="D9D9D9"/>
                          </a:solidFill>
                          <a:latin typeface="Didact Gothic"/>
                          <a:ea typeface="Didact Gothic"/>
                          <a:cs typeface="Didact Gothic"/>
                          <a:sym typeface="Didact Gothic"/>
                        </a:rPr>
                        <a:t>&gt;</a:t>
                      </a:r>
                      <a:endParaRPr sz="1350">
                        <a:solidFill>
                          <a:srgbClr val="D9D9D9"/>
                        </a:solidFill>
                        <a:latin typeface="DM Sans"/>
                        <a:ea typeface="DM Sans"/>
                        <a:cs typeface="DM Sans"/>
                        <a:sym typeface="DM Sans"/>
                      </a:endParaRPr>
                    </a:p>
                  </a:txBody>
                  <a:tcPr marL="63500" marR="63500" marT="63500" marB="63500">
                    <a:solidFill>
                      <a:schemeClr val="accent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9"/>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90FF"/>
                </a:solidFill>
                <a:latin typeface="DM Sans"/>
                <a:ea typeface="DM Sans"/>
                <a:cs typeface="DM Sans"/>
                <a:sym typeface="DM Sans"/>
              </a:rPr>
              <a:t>Multimedia en HTML</a:t>
            </a:r>
            <a:endParaRPr sz="4000" b="1" i="0" u="none" strike="noStrike" cap="none">
              <a:solidFill>
                <a:srgbClr val="EA90FF"/>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0"/>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35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60"/>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Imágenes</a:t>
            </a:r>
            <a:endParaRPr sz="3500" b="1" i="0" u="none" strike="noStrike" cap="none">
              <a:solidFill>
                <a:schemeClr val="lt1"/>
              </a:solidFill>
              <a:latin typeface="DM Sans"/>
              <a:ea typeface="DM Sans"/>
              <a:cs typeface="DM Sans"/>
              <a:sym typeface="DM Sans"/>
            </a:endParaRPr>
          </a:p>
        </p:txBody>
      </p:sp>
      <p:sp>
        <p:nvSpPr>
          <p:cNvPr id="512" name="Google Shape;512;p60"/>
          <p:cNvSpPr txBox="1"/>
          <p:nvPr/>
        </p:nvSpPr>
        <p:spPr>
          <a:xfrm>
            <a:off x="985075" y="1310400"/>
            <a:ext cx="68214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 Enriquecen el HTML: las imágenes son elementos que, bien utilizados, mejoran la experiencia de los usuarios.</a:t>
            </a:r>
            <a:endParaRPr sz="1350" b="0" i="0" u="none" strike="noStrike" cap="none">
              <a:solidFill>
                <a:srgbClr val="000000"/>
              </a:solidFill>
              <a:latin typeface="DM Sans"/>
              <a:ea typeface="DM Sans"/>
              <a:cs typeface="DM Sans"/>
              <a:sym typeface="DM Sans"/>
            </a:endParaRPr>
          </a:p>
        </p:txBody>
      </p:sp>
      <p:pic>
        <p:nvPicPr>
          <p:cNvPr id="513" name="Google Shape;513;p60"/>
          <p:cNvPicPr preferRelativeResize="0"/>
          <p:nvPr/>
        </p:nvPicPr>
        <p:blipFill>
          <a:blip r:embed="rId3">
            <a:alphaModFix/>
          </a:blip>
          <a:stretch>
            <a:fillRect/>
          </a:stretch>
        </p:blipFill>
        <p:spPr>
          <a:xfrm>
            <a:off x="1829225" y="1994900"/>
            <a:ext cx="5485551" cy="2139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Insertar imágenes</a:t>
            </a:r>
            <a:endParaRPr sz="4000" b="1" i="0" u="none" strike="noStrike" cap="none">
              <a:solidFill>
                <a:schemeClr val="dk1"/>
              </a:solidFill>
              <a:latin typeface="DM Sans"/>
              <a:ea typeface="DM Sans"/>
              <a:cs typeface="DM Sans"/>
              <a:sym typeface="DM Sans"/>
            </a:endParaRPr>
          </a:p>
        </p:txBody>
      </p:sp>
      <p:sp>
        <p:nvSpPr>
          <p:cNvPr id="519" name="Google Shape;519;p61"/>
          <p:cNvSpPr txBox="1"/>
          <p:nvPr/>
        </p:nvSpPr>
        <p:spPr>
          <a:xfrm>
            <a:off x="476250" y="1745325"/>
            <a:ext cx="3834600" cy="24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Se insertan con la etiqueta &lt;img/&gt;, que pertenece al grupo de las etiquetas que se cierran a sí mismas (con la barra al final). </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 Para funcionar requiere, como mínimo, indicar en dónde está el archivo a mostrar. Eso se hace con el atributo “src” (el source o fuente), que respeta todas las reglas de ruteo vistas en los links. </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p:txBody>
      </p:sp>
      <p:sp>
        <p:nvSpPr>
          <p:cNvPr id="520" name="Google Shape;520;p61"/>
          <p:cNvSpPr txBox="1"/>
          <p:nvPr/>
        </p:nvSpPr>
        <p:spPr>
          <a:xfrm>
            <a:off x="4527575" y="1745325"/>
            <a:ext cx="38346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👥Se comportan como elementos de línea, esto significa que se verán una al lado de la otra.</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p:nvPr/>
        </p:nvSpPr>
        <p:spPr>
          <a:xfrm>
            <a:off x="46527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1</a:t>
            </a:r>
            <a:endParaRPr sz="1400" b="0" i="0" u="none" strike="noStrike" cap="none">
              <a:solidFill>
                <a:srgbClr val="000000"/>
              </a:solidFill>
              <a:latin typeface="DM Sans"/>
              <a:ea typeface="DM Sans"/>
              <a:cs typeface="DM Sans"/>
              <a:sym typeface="DM Sans"/>
            </a:endParaRPr>
          </a:p>
        </p:txBody>
      </p:sp>
      <p:sp>
        <p:nvSpPr>
          <p:cNvPr id="90" name="Google Shape;90;p17"/>
          <p:cNvSpPr txBox="1"/>
          <p:nvPr/>
        </p:nvSpPr>
        <p:spPr>
          <a:xfrm>
            <a:off x="465275" y="82227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i="0" u="none" strike="noStrike" cap="none">
                <a:solidFill>
                  <a:schemeClr val="dk1"/>
                </a:solidFill>
                <a:latin typeface="DM Sans"/>
                <a:ea typeface="DM Sans"/>
                <a:cs typeface="DM Sans"/>
                <a:sym typeface="DM Sans"/>
              </a:rPr>
              <a:t>Glosario</a:t>
            </a:r>
            <a:endParaRPr sz="4000" b="1" i="0" u="none" strike="noStrike" cap="none">
              <a:solidFill>
                <a:schemeClr val="dk1"/>
              </a:solidFill>
              <a:latin typeface="DM Sans"/>
              <a:ea typeface="DM Sans"/>
              <a:cs typeface="DM Sans"/>
              <a:sym typeface="DM Sans"/>
            </a:endParaRPr>
          </a:p>
        </p:txBody>
      </p:sp>
      <p:sp>
        <p:nvSpPr>
          <p:cNvPr id="91" name="Google Shape;91;p17"/>
          <p:cNvSpPr txBox="1"/>
          <p:nvPr/>
        </p:nvSpPr>
        <p:spPr>
          <a:xfrm>
            <a:off x="465275" y="1644600"/>
            <a:ext cx="3834600" cy="309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b="1">
                <a:solidFill>
                  <a:schemeClr val="dk1"/>
                </a:solidFill>
                <a:highlight>
                  <a:srgbClr val="EAFF6A"/>
                </a:highlight>
                <a:latin typeface="DM Sans"/>
                <a:ea typeface="DM Sans"/>
                <a:cs typeface="DM Sans"/>
                <a:sym typeface="DM Sans"/>
              </a:rPr>
              <a:t>Sketch:</a:t>
            </a:r>
            <a:r>
              <a:rPr lang="es" sz="1350">
                <a:solidFill>
                  <a:schemeClr val="dk1"/>
                </a:solidFill>
                <a:latin typeface="DM Sans"/>
                <a:ea typeface="DM Sans"/>
                <a:cs typeface="DM Sans"/>
                <a:sym typeface="DM Sans"/>
              </a:rPr>
              <a:t> es un dibujo rápido o bosquejo guía, que reproduce de manera muy sencilla un concepto, una idea o generalidad de un proyecto.</a:t>
            </a: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endParaRPr sz="1350" b="1">
              <a:solidFill>
                <a:schemeClr val="dk1"/>
              </a:solidFill>
              <a:highlight>
                <a:srgbClr val="EAFF6A"/>
              </a:highlight>
              <a:latin typeface="DM Sans"/>
              <a:ea typeface="DM Sans"/>
              <a:cs typeface="DM Sans"/>
              <a:sym typeface="DM Sans"/>
            </a:endParaRPr>
          </a:p>
          <a:p>
            <a:pPr marL="0" marR="0" lvl="0" indent="0" algn="l" rtl="0">
              <a:lnSpc>
                <a:spcPct val="100000"/>
              </a:lnSpc>
              <a:spcBef>
                <a:spcPts val="0"/>
              </a:spcBef>
              <a:spcAft>
                <a:spcPts val="0"/>
              </a:spcAft>
              <a:buNone/>
            </a:pPr>
            <a:r>
              <a:rPr lang="es" sz="1350" b="1">
                <a:solidFill>
                  <a:schemeClr val="dk1"/>
                </a:solidFill>
                <a:highlight>
                  <a:srgbClr val="EAFF6A"/>
                </a:highlight>
                <a:latin typeface="DM Sans"/>
                <a:ea typeface="DM Sans"/>
                <a:cs typeface="DM Sans"/>
                <a:sym typeface="DM Sans"/>
              </a:rPr>
              <a:t>Wireframe:</a:t>
            </a:r>
            <a:r>
              <a:rPr lang="es" sz="1350">
                <a:solidFill>
                  <a:schemeClr val="dk1"/>
                </a:solidFill>
                <a:latin typeface="DM Sans"/>
                <a:ea typeface="DM Sans"/>
                <a:cs typeface="DM Sans"/>
                <a:sym typeface="DM Sans"/>
              </a:rPr>
              <a:t> es la representación estática, en baja calidad, de un diseño.</a:t>
            </a: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endParaRPr sz="1350" b="1">
              <a:solidFill>
                <a:schemeClr val="dk1"/>
              </a:solidFill>
              <a:highlight>
                <a:srgbClr val="EAFF6A"/>
              </a:highlight>
              <a:latin typeface="DM Sans"/>
              <a:ea typeface="DM Sans"/>
              <a:cs typeface="DM Sans"/>
              <a:sym typeface="DM Sans"/>
            </a:endParaRPr>
          </a:p>
          <a:p>
            <a:pPr marL="0" marR="0" lvl="0" indent="0" algn="l" rtl="0">
              <a:lnSpc>
                <a:spcPct val="100000"/>
              </a:lnSpc>
              <a:spcBef>
                <a:spcPts val="0"/>
              </a:spcBef>
              <a:spcAft>
                <a:spcPts val="0"/>
              </a:spcAft>
              <a:buNone/>
            </a:pPr>
            <a:r>
              <a:rPr lang="es" sz="1350" b="1">
                <a:solidFill>
                  <a:schemeClr val="dk1"/>
                </a:solidFill>
                <a:highlight>
                  <a:srgbClr val="EAFF6A"/>
                </a:highlight>
                <a:latin typeface="DM Sans"/>
                <a:ea typeface="DM Sans"/>
                <a:cs typeface="DM Sans"/>
                <a:sym typeface="DM Sans"/>
              </a:rPr>
              <a:t>Mockup:</a:t>
            </a:r>
            <a:r>
              <a:rPr lang="es" sz="1350">
                <a:solidFill>
                  <a:schemeClr val="dk1"/>
                </a:solidFill>
                <a:latin typeface="DM Sans"/>
                <a:ea typeface="DM Sans"/>
                <a:cs typeface="DM Sans"/>
                <a:sym typeface="DM Sans"/>
              </a:rPr>
              <a:t> es la representación estática de un diseño, en calidad media o alta.</a:t>
            </a: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endParaRPr sz="1350" b="1">
              <a:solidFill>
                <a:schemeClr val="dk1"/>
              </a:solidFill>
              <a:highlight>
                <a:srgbClr val="EAFF6A"/>
              </a:highlight>
              <a:latin typeface="DM Sans"/>
              <a:ea typeface="DM Sans"/>
              <a:cs typeface="DM Sans"/>
              <a:sym typeface="DM Sans"/>
            </a:endParaRPr>
          </a:p>
          <a:p>
            <a:pPr marL="0" marR="0" lvl="0" indent="0" algn="l" rtl="0">
              <a:lnSpc>
                <a:spcPct val="100000"/>
              </a:lnSpc>
              <a:spcBef>
                <a:spcPts val="0"/>
              </a:spcBef>
              <a:spcAft>
                <a:spcPts val="0"/>
              </a:spcAft>
              <a:buNone/>
            </a:pPr>
            <a:r>
              <a:rPr lang="es" sz="1350" b="1">
                <a:solidFill>
                  <a:schemeClr val="dk1"/>
                </a:solidFill>
                <a:highlight>
                  <a:srgbClr val="EAFF6A"/>
                </a:highlight>
                <a:latin typeface="DM Sans"/>
                <a:ea typeface="DM Sans"/>
                <a:cs typeface="DM Sans"/>
                <a:sym typeface="DM Sans"/>
              </a:rPr>
              <a:t>Prototipo:</a:t>
            </a:r>
            <a:r>
              <a:rPr lang="es" sz="1350">
                <a:solidFill>
                  <a:schemeClr val="dk1"/>
                </a:solidFill>
                <a:latin typeface="DM Sans"/>
                <a:ea typeface="DM Sans"/>
                <a:cs typeface="DM Sans"/>
                <a:sym typeface="DM Sans"/>
              </a:rPr>
              <a:t> es la representación navegable del producto final.</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b="1">
              <a:solidFill>
                <a:schemeClr val="dk1"/>
              </a:solidFill>
              <a:highlight>
                <a:srgbClr val="EAFF6A"/>
              </a:highlight>
              <a:latin typeface="DM Sans"/>
              <a:ea typeface="DM Sans"/>
              <a:cs typeface="DM Sans"/>
              <a:sym typeface="DM Sans"/>
            </a:endParaRPr>
          </a:p>
        </p:txBody>
      </p:sp>
      <p:sp>
        <p:nvSpPr>
          <p:cNvPr id="92" name="Google Shape;92;p17"/>
          <p:cNvSpPr txBox="1"/>
          <p:nvPr/>
        </p:nvSpPr>
        <p:spPr>
          <a:xfrm>
            <a:off x="4539325" y="1705050"/>
            <a:ext cx="3834600" cy="288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 sz="1350" b="1">
                <a:solidFill>
                  <a:schemeClr val="dk1"/>
                </a:solidFill>
                <a:highlight>
                  <a:srgbClr val="EAFF6A"/>
                </a:highlight>
                <a:latin typeface="DM Sans"/>
                <a:ea typeface="DM Sans"/>
                <a:cs typeface="DM Sans"/>
                <a:sym typeface="DM Sans"/>
              </a:rPr>
              <a:t>HTML:</a:t>
            </a:r>
            <a:r>
              <a:rPr lang="es" sz="1350">
                <a:solidFill>
                  <a:schemeClr val="dk1"/>
                </a:solidFill>
                <a:latin typeface="DM Sans"/>
                <a:ea typeface="DM Sans"/>
                <a:cs typeface="DM Sans"/>
                <a:sym typeface="DM Sans"/>
              </a:rPr>
              <a:t> es un "lenguaje" de marcado de etiquetas, que permite crear documentos para web.</a:t>
            </a: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endParaRPr sz="1350" b="1">
              <a:solidFill>
                <a:schemeClr val="dk1"/>
              </a:solidFill>
              <a:highlight>
                <a:srgbClr val="EAFF6A"/>
              </a:highlight>
              <a:latin typeface="DM Sans"/>
              <a:ea typeface="DM Sans"/>
              <a:cs typeface="DM Sans"/>
              <a:sym typeface="DM Sans"/>
            </a:endParaRPr>
          </a:p>
          <a:p>
            <a:pPr marL="0" marR="0" lvl="0" indent="0" algn="l" rtl="0">
              <a:lnSpc>
                <a:spcPct val="100000"/>
              </a:lnSpc>
              <a:spcBef>
                <a:spcPts val="0"/>
              </a:spcBef>
              <a:spcAft>
                <a:spcPts val="0"/>
              </a:spcAft>
              <a:buNone/>
            </a:pPr>
            <a:r>
              <a:rPr lang="es" sz="1350" b="1">
                <a:solidFill>
                  <a:schemeClr val="dk1"/>
                </a:solidFill>
                <a:highlight>
                  <a:srgbClr val="EAFF6A"/>
                </a:highlight>
                <a:latin typeface="DM Sans"/>
                <a:ea typeface="DM Sans"/>
                <a:cs typeface="DM Sans"/>
                <a:sym typeface="DM Sans"/>
              </a:rPr>
              <a:t>Doctype: </a:t>
            </a:r>
            <a:r>
              <a:rPr lang="es" sz="1350">
                <a:solidFill>
                  <a:schemeClr val="dk1"/>
                </a:solidFill>
                <a:latin typeface="DM Sans"/>
                <a:ea typeface="DM Sans"/>
                <a:cs typeface="DM Sans"/>
                <a:sym typeface="DM Sans"/>
              </a:rPr>
              <a:t>cuando escribes tu documento HTML, lo primero que debes hacer es escribir el DOCTYPE, el cual declara el tipo de documento. Es decir, sirve para indicar que tu documento está escrito siguiendo la estructura determinada por un DTD concreto. Un DTD es la definición del tipo de documento.</a:t>
            </a:r>
            <a:endParaRPr sz="1350">
              <a:solidFill>
                <a:schemeClr val="dk1"/>
              </a:solidFill>
              <a:latin typeface="DM Sans"/>
              <a:ea typeface="DM Sans"/>
              <a:cs typeface="DM Sans"/>
              <a:sym typeface="DM Sans"/>
            </a:endParaRPr>
          </a:p>
          <a:p>
            <a:pPr marL="0" marR="0" lvl="0" indent="0" algn="l" rtl="0">
              <a:lnSpc>
                <a:spcPct val="115000"/>
              </a:lnSpc>
              <a:spcBef>
                <a:spcPts val="0"/>
              </a:spcBef>
              <a:spcAft>
                <a:spcPts val="0"/>
              </a:spcAft>
              <a:buClr>
                <a:schemeClr val="dk1"/>
              </a:buClr>
              <a:buSzPts val="2000"/>
              <a:buFont typeface="Arial"/>
              <a:buNone/>
            </a:pPr>
            <a:endParaRPr sz="1350" b="1">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2"/>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62"/>
          <p:cNvSpPr txBox="1"/>
          <p:nvPr/>
        </p:nvSpPr>
        <p:spPr>
          <a:xfrm>
            <a:off x="1461300" y="345975"/>
            <a:ext cx="62301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ALT</a:t>
            </a:r>
            <a:endParaRPr sz="3500" b="1">
              <a:solidFill>
                <a:schemeClr val="lt1"/>
              </a:solidFill>
              <a:latin typeface="DM Sans"/>
              <a:ea typeface="DM Sans"/>
              <a:cs typeface="DM Sans"/>
              <a:sym typeface="DM Sans"/>
            </a:endParaRPr>
          </a:p>
        </p:txBody>
      </p:sp>
      <p:sp>
        <p:nvSpPr>
          <p:cNvPr id="527" name="Google Shape;527;p62"/>
          <p:cNvSpPr txBox="1"/>
          <p:nvPr/>
        </p:nvSpPr>
        <p:spPr>
          <a:xfrm>
            <a:off x="973200" y="1235875"/>
            <a:ext cx="7197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“alt” es un texto que debe representar la foto que se está visualizando. Tiene que ser conciso y breve, pero dejar en claro de qué se trata la imagen.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pSp>
        <p:nvGrpSpPr>
          <p:cNvPr id="528" name="Google Shape;528;p62"/>
          <p:cNvGrpSpPr/>
          <p:nvPr/>
        </p:nvGrpSpPr>
        <p:grpSpPr>
          <a:xfrm>
            <a:off x="8212551" y="169348"/>
            <a:ext cx="738900" cy="738900"/>
            <a:chOff x="473351" y="619523"/>
            <a:chExt cx="738900" cy="738900"/>
          </a:xfrm>
        </p:grpSpPr>
        <p:sp>
          <p:nvSpPr>
            <p:cNvPr id="529" name="Google Shape;529;p62"/>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0" name="Google Shape;530;p62"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31" name="Google Shape;531;p62"/>
          <p:cNvSpPr txBox="1"/>
          <p:nvPr/>
        </p:nvSpPr>
        <p:spPr>
          <a:xfrm>
            <a:off x="1077725" y="2939950"/>
            <a:ext cx="719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aphicFrame>
        <p:nvGraphicFramePr>
          <p:cNvPr id="532" name="Google Shape;532;p62"/>
          <p:cNvGraphicFramePr/>
          <p:nvPr/>
        </p:nvGraphicFramePr>
        <p:xfrm>
          <a:off x="3056050" y="2165225"/>
          <a:ext cx="3000000" cy="3000000"/>
        </p:xfrm>
        <a:graphic>
          <a:graphicData uri="http://schemas.openxmlformats.org/drawingml/2006/table">
            <a:tbl>
              <a:tblPr>
                <a:noFill/>
                <a:tableStyleId>{29E2526F-CD1C-4D08-8945-22D7389D4A7C}</a:tableStyleId>
              </a:tblPr>
              <a:tblGrid>
                <a:gridCol w="3506075">
                  <a:extLst>
                    <a:ext uri="{9D8B030D-6E8A-4147-A177-3AD203B41FA5}">
                      <a16:colId xmlns:a16="http://schemas.microsoft.com/office/drawing/2014/main" val="20000"/>
                    </a:ext>
                  </a:extLst>
                </a:gridCol>
              </a:tblGrid>
              <a:tr h="332750">
                <a:tc>
                  <a:txBody>
                    <a:bodyPr/>
                    <a:lstStyle/>
                    <a:p>
                      <a:pPr marL="0" lvl="0" indent="0" algn="l" rtl="0">
                        <a:spcBef>
                          <a:spcPts val="0"/>
                        </a:spcBef>
                        <a:spcAft>
                          <a:spcPts val="0"/>
                        </a:spcAft>
                        <a:buClr>
                          <a:schemeClr val="dk1"/>
                        </a:buClr>
                        <a:buSzPts val="14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img</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src</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"smiley.gif"</a:t>
                      </a:r>
                      <a:r>
                        <a:rPr lang="es" sz="1350">
                          <a:solidFill>
                            <a:srgbClr val="D9D9D9"/>
                          </a:solidFill>
                          <a:latin typeface="DM Sans"/>
                          <a:ea typeface="DM Sans"/>
                          <a:cs typeface="DM Sans"/>
                          <a:sym typeface="DM Sans"/>
                        </a:rPr>
                        <a:t> </a:t>
                      </a:r>
                      <a:r>
                        <a:rPr lang="es" sz="1350">
                          <a:solidFill>
                            <a:srgbClr val="FF9900"/>
                          </a:solidFill>
                          <a:latin typeface="DM Sans"/>
                          <a:ea typeface="DM Sans"/>
                          <a:cs typeface="DM Sans"/>
                          <a:sym typeface="DM Sans"/>
                        </a:rPr>
                        <a:t>alt</a:t>
                      </a:r>
                      <a:r>
                        <a:rPr lang="es" sz="1350">
                          <a:solidFill>
                            <a:srgbClr val="D9D9D9"/>
                          </a:solidFill>
                          <a:latin typeface="DM Sans"/>
                          <a:ea typeface="DM Sans"/>
                          <a:cs typeface="DM Sans"/>
                          <a:sym typeface="DM Sans"/>
                        </a:rPr>
                        <a:t>=</a:t>
                      </a:r>
                      <a:r>
                        <a:rPr lang="es" sz="1350">
                          <a:solidFill>
                            <a:srgbClr val="93C47D"/>
                          </a:solidFill>
                          <a:latin typeface="DM Sans"/>
                          <a:ea typeface="DM Sans"/>
                          <a:cs typeface="DM Sans"/>
                          <a:sym typeface="DM Sans"/>
                        </a:rPr>
                        <a:t>"Smiley Cara"</a:t>
                      </a:r>
                      <a:r>
                        <a:rPr lang="es" sz="1350">
                          <a:solidFill>
                            <a:srgbClr val="D9D9D9"/>
                          </a:solidFill>
                          <a:latin typeface="DM Sans"/>
                          <a:ea typeface="DM Sans"/>
                          <a:cs typeface="DM Sans"/>
                          <a:sym typeface="DM Sans"/>
                        </a:rPr>
                        <a:t> /&gt;</a:t>
                      </a:r>
                      <a:endParaRPr sz="1350">
                        <a:solidFill>
                          <a:srgbClr val="D9D9D9"/>
                        </a:solidFill>
                        <a:latin typeface="DM Sans"/>
                        <a:ea typeface="DM Sans"/>
                        <a:cs typeface="DM Sans"/>
                        <a:sym typeface="DM Sans"/>
                      </a:endParaRPr>
                    </a:p>
                  </a:txBody>
                  <a:tcPr marL="63500" marR="63500" marT="63500" marB="63500">
                    <a:solidFill>
                      <a:schemeClr val="accent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3"/>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63"/>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Favicon</a:t>
            </a:r>
            <a:endParaRPr sz="3500" b="1" i="0" u="none" strike="noStrike" cap="none">
              <a:solidFill>
                <a:schemeClr val="lt1"/>
              </a:solidFill>
              <a:latin typeface="DM Sans"/>
              <a:ea typeface="DM Sans"/>
              <a:cs typeface="DM Sans"/>
              <a:sym typeface="DM Sans"/>
            </a:endParaRPr>
          </a:p>
        </p:txBody>
      </p:sp>
      <p:sp>
        <p:nvSpPr>
          <p:cNvPr id="539" name="Google Shape;539;p63"/>
          <p:cNvSpPr txBox="1"/>
          <p:nvPr/>
        </p:nvSpPr>
        <p:spPr>
          <a:xfrm>
            <a:off x="1013475" y="1672550"/>
            <a:ext cx="2166300" cy="205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El favicon es un pequeño ícono que identifica un sitio web cuando está abierto en una pestaña o cuando es guardado como favorito.</a:t>
            </a:r>
            <a:endParaRPr sz="1350">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1350">
                <a:latin typeface="DM Sans"/>
                <a:ea typeface="DM Sans"/>
                <a:cs typeface="DM Sans"/>
                <a:sym typeface="DM Sans"/>
              </a:rPr>
              <a:t>HTML recomendado para agregar dentro de tu etiqueta &lt;head&gt;:</a:t>
            </a:r>
            <a:endParaRPr sz="1350">
              <a:latin typeface="DM Sans"/>
              <a:ea typeface="DM Sans"/>
              <a:cs typeface="DM Sans"/>
              <a:sym typeface="DM Sans"/>
            </a:endParaRPr>
          </a:p>
        </p:txBody>
      </p:sp>
      <p:grpSp>
        <p:nvGrpSpPr>
          <p:cNvPr id="540" name="Google Shape;540;p63"/>
          <p:cNvGrpSpPr/>
          <p:nvPr/>
        </p:nvGrpSpPr>
        <p:grpSpPr>
          <a:xfrm>
            <a:off x="8212551" y="169348"/>
            <a:ext cx="738900" cy="738900"/>
            <a:chOff x="473351" y="619523"/>
            <a:chExt cx="738900" cy="738900"/>
          </a:xfrm>
        </p:grpSpPr>
        <p:sp>
          <p:nvSpPr>
            <p:cNvPr id="541" name="Google Shape;541;p63"/>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2" name="Google Shape;542;p63"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pic>
        <p:nvPicPr>
          <p:cNvPr id="543" name="Google Shape;543;p63"/>
          <p:cNvPicPr preferRelativeResize="0"/>
          <p:nvPr/>
        </p:nvPicPr>
        <p:blipFill>
          <a:blip r:embed="rId4">
            <a:alphaModFix/>
          </a:blip>
          <a:stretch>
            <a:fillRect/>
          </a:stretch>
        </p:blipFill>
        <p:spPr>
          <a:xfrm>
            <a:off x="3923925" y="1595809"/>
            <a:ext cx="3974175" cy="958300"/>
          </a:xfrm>
          <a:prstGeom prst="rect">
            <a:avLst/>
          </a:prstGeom>
          <a:noFill/>
          <a:ln w="19050" cap="flat" cmpd="sng">
            <a:solidFill>
              <a:srgbClr val="3DFFBC"/>
            </a:solidFill>
            <a:prstDash val="solid"/>
            <a:round/>
            <a:headEnd type="none" w="sm" len="sm"/>
            <a:tailEnd type="none" w="sm" len="sm"/>
          </a:ln>
        </p:spPr>
      </p:pic>
      <p:graphicFrame>
        <p:nvGraphicFramePr>
          <p:cNvPr id="544" name="Google Shape;544;p63"/>
          <p:cNvGraphicFramePr/>
          <p:nvPr/>
        </p:nvGraphicFramePr>
        <p:xfrm>
          <a:off x="3704388" y="2933213"/>
          <a:ext cx="3000000" cy="3000000"/>
        </p:xfrm>
        <a:graphic>
          <a:graphicData uri="http://schemas.openxmlformats.org/drawingml/2006/table">
            <a:tbl>
              <a:tblPr>
                <a:noFill/>
                <a:tableStyleId>{29E2526F-CD1C-4D08-8945-22D7389D4A7C}</a:tableStyleId>
              </a:tblPr>
              <a:tblGrid>
                <a:gridCol w="4413250">
                  <a:extLst>
                    <a:ext uri="{9D8B030D-6E8A-4147-A177-3AD203B41FA5}">
                      <a16:colId xmlns:a16="http://schemas.microsoft.com/office/drawing/2014/main" val="20000"/>
                    </a:ext>
                  </a:extLst>
                </a:gridCol>
              </a:tblGrid>
              <a:tr h="479100">
                <a:tc>
                  <a:txBody>
                    <a:bodyPr/>
                    <a:lstStyle/>
                    <a:p>
                      <a:pPr marL="0" marR="0" lvl="0" indent="0" algn="l" rtl="0">
                        <a:lnSpc>
                          <a:spcPct val="100000"/>
                        </a:lnSpc>
                        <a:spcBef>
                          <a:spcPts val="0"/>
                        </a:spcBef>
                        <a:spcAft>
                          <a:spcPts val="0"/>
                        </a:spcAft>
                        <a:buClr>
                          <a:srgbClr val="000000"/>
                        </a:buClr>
                        <a:buSzPts val="1100"/>
                        <a:buFont typeface="Arial"/>
                        <a:buNone/>
                      </a:pPr>
                      <a:r>
                        <a:rPr lang="es" sz="1350" u="none" strike="noStrike" cap="none">
                          <a:solidFill>
                            <a:srgbClr val="D9D9D9"/>
                          </a:solidFill>
                          <a:latin typeface="DM Sans"/>
                          <a:ea typeface="DM Sans"/>
                          <a:cs typeface="DM Sans"/>
                          <a:sym typeface="DM Sans"/>
                        </a:rPr>
                        <a:t>&lt;</a:t>
                      </a:r>
                      <a:r>
                        <a:rPr lang="es" sz="1350" u="none" strike="noStrike" cap="none">
                          <a:solidFill>
                            <a:srgbClr val="E06666"/>
                          </a:solidFill>
                          <a:latin typeface="DM Sans"/>
                          <a:ea typeface="DM Sans"/>
                          <a:cs typeface="DM Sans"/>
                          <a:sym typeface="DM Sans"/>
                        </a:rPr>
                        <a:t>link</a:t>
                      </a:r>
                      <a:r>
                        <a:rPr lang="es" sz="1350" u="none" strike="noStrike" cap="none">
                          <a:solidFill>
                            <a:srgbClr val="D9D9D9"/>
                          </a:solidFill>
                          <a:latin typeface="DM Sans"/>
                          <a:ea typeface="DM Sans"/>
                          <a:cs typeface="DM Sans"/>
                          <a:sym typeface="DM Sans"/>
                        </a:rPr>
                        <a:t> rel="</a:t>
                      </a:r>
                      <a:r>
                        <a:rPr lang="es" sz="1350">
                          <a:solidFill>
                            <a:srgbClr val="D9D9D9"/>
                          </a:solidFill>
                          <a:latin typeface="DM Sans"/>
                          <a:ea typeface="DM Sans"/>
                          <a:cs typeface="DM Sans"/>
                          <a:sym typeface="DM Sans"/>
                        </a:rPr>
                        <a:t>shortcut icon</a:t>
                      </a:r>
                      <a:r>
                        <a:rPr lang="es" sz="1350" u="none" strike="noStrike" cap="none">
                          <a:solidFill>
                            <a:srgbClr val="D9D9D9"/>
                          </a:solidFill>
                          <a:latin typeface="DM Sans"/>
                          <a:ea typeface="DM Sans"/>
                          <a:cs typeface="DM Sans"/>
                          <a:sym typeface="DM Sans"/>
                        </a:rPr>
                        <a:t>" href="favicon.png"&gt;</a:t>
                      </a:r>
                      <a:endParaRPr sz="1800" u="none" strike="noStrike" cap="none">
                        <a:solidFill>
                          <a:srgbClr val="D9D9D9"/>
                        </a:solidFill>
                        <a:latin typeface="Didact Gothic"/>
                        <a:ea typeface="Didact Gothic"/>
                        <a:cs typeface="Didact Gothic"/>
                        <a:sym typeface="Didact Gothic"/>
                      </a:endParaRPr>
                    </a:p>
                  </a:txBody>
                  <a:tcPr marL="63500" marR="63500" marT="63500" marB="63500">
                    <a:solidFill>
                      <a:srgbClr val="0C343D"/>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4"/>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64"/>
          <p:cNvSpPr txBox="1"/>
          <p:nvPr/>
        </p:nvSpPr>
        <p:spPr>
          <a:xfrm>
            <a:off x="1461300" y="345975"/>
            <a:ext cx="62301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Etiqueta iframe</a:t>
            </a:r>
            <a:endParaRPr sz="3500" b="1">
              <a:solidFill>
                <a:schemeClr val="lt1"/>
              </a:solidFill>
              <a:latin typeface="DM Sans"/>
              <a:ea typeface="DM Sans"/>
              <a:cs typeface="DM Sans"/>
              <a:sym typeface="DM Sans"/>
            </a:endParaRPr>
          </a:p>
        </p:txBody>
      </p:sp>
      <p:sp>
        <p:nvSpPr>
          <p:cNvPr id="551" name="Google Shape;551;p64"/>
          <p:cNvSpPr txBox="1"/>
          <p:nvPr/>
        </p:nvSpPr>
        <p:spPr>
          <a:xfrm>
            <a:off x="973200" y="1235875"/>
            <a:ext cx="7197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un elemento HTML que permite insertar o incrustar un documento HTML dentro de un documento HTML principal.</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pSp>
        <p:nvGrpSpPr>
          <p:cNvPr id="552" name="Google Shape;552;p64"/>
          <p:cNvGrpSpPr/>
          <p:nvPr/>
        </p:nvGrpSpPr>
        <p:grpSpPr>
          <a:xfrm>
            <a:off x="8212551" y="169348"/>
            <a:ext cx="738900" cy="738900"/>
            <a:chOff x="473351" y="619523"/>
            <a:chExt cx="738900" cy="738900"/>
          </a:xfrm>
        </p:grpSpPr>
        <p:sp>
          <p:nvSpPr>
            <p:cNvPr id="553" name="Google Shape;553;p64"/>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4" name="Google Shape;554;p64"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sp>
        <p:nvSpPr>
          <p:cNvPr id="555" name="Google Shape;555;p64"/>
          <p:cNvSpPr txBox="1"/>
          <p:nvPr/>
        </p:nvSpPr>
        <p:spPr>
          <a:xfrm>
            <a:off x="1077725" y="2939950"/>
            <a:ext cx="719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400"/>
              <a:buFont typeface="Arial"/>
              <a:buNone/>
            </a:pPr>
            <a:endParaRPr>
              <a:latin typeface="DM Sans"/>
              <a:ea typeface="DM Sans"/>
              <a:cs typeface="DM Sans"/>
              <a:sym typeface="DM Sans"/>
            </a:endParaRPr>
          </a:p>
        </p:txBody>
      </p:sp>
      <p:graphicFrame>
        <p:nvGraphicFramePr>
          <p:cNvPr id="556" name="Google Shape;556;p64"/>
          <p:cNvGraphicFramePr/>
          <p:nvPr/>
        </p:nvGraphicFramePr>
        <p:xfrm>
          <a:off x="3056050" y="2165225"/>
          <a:ext cx="3000000" cy="3000000"/>
        </p:xfrm>
        <a:graphic>
          <a:graphicData uri="http://schemas.openxmlformats.org/drawingml/2006/table">
            <a:tbl>
              <a:tblPr>
                <a:noFill/>
                <a:tableStyleId>{29E2526F-CD1C-4D08-8945-22D7389D4A7C}</a:tableStyleId>
              </a:tblPr>
              <a:tblGrid>
                <a:gridCol w="3506075">
                  <a:extLst>
                    <a:ext uri="{9D8B030D-6E8A-4147-A177-3AD203B41FA5}">
                      <a16:colId xmlns:a16="http://schemas.microsoft.com/office/drawing/2014/main" val="20000"/>
                    </a:ext>
                  </a:extLst>
                </a:gridCol>
              </a:tblGrid>
              <a:tr h="332750">
                <a:tc>
                  <a:txBody>
                    <a:bodyPr/>
                    <a:lstStyle/>
                    <a:p>
                      <a:pPr marL="0" lvl="0" indent="0" algn="l" rtl="0">
                        <a:spcBef>
                          <a:spcPts val="0"/>
                        </a:spcBef>
                        <a:spcAft>
                          <a:spcPts val="0"/>
                        </a:spcAft>
                        <a:buClr>
                          <a:schemeClr val="dk1"/>
                        </a:buClr>
                        <a:buSzPts val="1100"/>
                        <a:buFont typeface="Arial"/>
                        <a:buNone/>
                      </a:pPr>
                      <a:r>
                        <a:rPr lang="es" sz="1350">
                          <a:solidFill>
                            <a:srgbClr val="D9D9D9"/>
                          </a:solidFill>
                          <a:latin typeface="DM Sans"/>
                          <a:ea typeface="DM Sans"/>
                          <a:cs typeface="DM Sans"/>
                          <a:sym typeface="DM Sans"/>
                        </a:rPr>
                        <a:t>&lt;</a:t>
                      </a:r>
                      <a:r>
                        <a:rPr lang="es" sz="1350">
                          <a:solidFill>
                            <a:srgbClr val="E06666"/>
                          </a:solidFill>
                          <a:latin typeface="DM Sans"/>
                          <a:ea typeface="DM Sans"/>
                          <a:cs typeface="DM Sans"/>
                          <a:sym typeface="DM Sans"/>
                        </a:rPr>
                        <a:t>iframe</a:t>
                      </a:r>
                      <a:r>
                        <a:rPr lang="es" sz="1350">
                          <a:solidFill>
                            <a:srgbClr val="D9D9D9"/>
                          </a:solidFill>
                          <a:latin typeface="DM Sans"/>
                          <a:ea typeface="DM Sans"/>
                          <a:cs typeface="DM Sans"/>
                          <a:sym typeface="DM Sans"/>
                        </a:rPr>
                        <a:t> src="pagina_fuente.html" width=290 height=250&gt;Texto para cuando el navegador no conoce la etiqueta iframe&lt;/</a:t>
                      </a:r>
                      <a:r>
                        <a:rPr lang="es" sz="1350">
                          <a:solidFill>
                            <a:srgbClr val="E06666"/>
                          </a:solidFill>
                          <a:latin typeface="DM Sans"/>
                          <a:ea typeface="DM Sans"/>
                          <a:cs typeface="DM Sans"/>
                          <a:sym typeface="DM Sans"/>
                        </a:rPr>
                        <a:t>iframe</a:t>
                      </a:r>
                      <a:r>
                        <a:rPr lang="es" sz="1350">
                          <a:solidFill>
                            <a:srgbClr val="D9D9D9"/>
                          </a:solidFill>
                          <a:latin typeface="DM Sans"/>
                          <a:ea typeface="DM Sans"/>
                          <a:cs typeface="DM Sans"/>
                          <a:sym typeface="DM Sans"/>
                        </a:rPr>
                        <a:t>&gt;</a:t>
                      </a:r>
                      <a:endParaRPr sz="1350">
                        <a:solidFill>
                          <a:srgbClr val="D9D9D9"/>
                        </a:solidFill>
                        <a:latin typeface="DM Sans"/>
                        <a:ea typeface="DM Sans"/>
                        <a:cs typeface="DM Sans"/>
                        <a:sym typeface="DM Sans"/>
                      </a:endParaRPr>
                    </a:p>
                  </a:txBody>
                  <a:tcPr marL="63500" marR="63500" marT="63500" marB="63500">
                    <a:solidFill>
                      <a:schemeClr val="accent2"/>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5"/>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65"/>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 sz="3500" b="1">
                <a:solidFill>
                  <a:schemeClr val="lt1"/>
                </a:solidFill>
                <a:latin typeface="DM Sans"/>
                <a:ea typeface="DM Sans"/>
                <a:cs typeface="DM Sans"/>
                <a:sym typeface="DM Sans"/>
              </a:rPr>
              <a:t>Etiqueta iframe</a:t>
            </a:r>
            <a:endParaRPr sz="3500" b="1" i="0" u="none" strike="noStrike" cap="none">
              <a:solidFill>
                <a:schemeClr val="lt1"/>
              </a:solidFill>
              <a:latin typeface="DM Sans"/>
              <a:ea typeface="DM Sans"/>
              <a:cs typeface="DM Sans"/>
              <a:sym typeface="DM Sans"/>
            </a:endParaRPr>
          </a:p>
        </p:txBody>
      </p:sp>
      <p:grpSp>
        <p:nvGrpSpPr>
          <p:cNvPr id="563" name="Google Shape;563;p65"/>
          <p:cNvGrpSpPr/>
          <p:nvPr/>
        </p:nvGrpSpPr>
        <p:grpSpPr>
          <a:xfrm>
            <a:off x="8212551" y="169348"/>
            <a:ext cx="738900" cy="738900"/>
            <a:chOff x="473351" y="619523"/>
            <a:chExt cx="738900" cy="738900"/>
          </a:xfrm>
        </p:grpSpPr>
        <p:sp>
          <p:nvSpPr>
            <p:cNvPr id="564" name="Google Shape;564;p65"/>
            <p:cNvSpPr/>
            <p:nvPr/>
          </p:nvSpPr>
          <p:spPr>
            <a:xfrm>
              <a:off x="473351" y="619523"/>
              <a:ext cx="738900" cy="7389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5" name="Google Shape;565;p65" title="ícono de ejemplo en vivo"/>
            <p:cNvPicPr preferRelativeResize="0"/>
            <p:nvPr/>
          </p:nvPicPr>
          <p:blipFill rotWithShape="1">
            <a:blip r:embed="rId3">
              <a:alphaModFix/>
            </a:blip>
            <a:srcRect/>
            <a:stretch/>
          </p:blipFill>
          <p:spPr>
            <a:xfrm>
              <a:off x="616475" y="762650"/>
              <a:ext cx="452650" cy="452650"/>
            </a:xfrm>
            <a:prstGeom prst="rect">
              <a:avLst/>
            </a:prstGeom>
            <a:noFill/>
            <a:ln>
              <a:noFill/>
            </a:ln>
          </p:spPr>
        </p:pic>
      </p:grpSp>
      <p:pic>
        <p:nvPicPr>
          <p:cNvPr id="566" name="Google Shape;566;p65"/>
          <p:cNvPicPr preferRelativeResize="0"/>
          <p:nvPr/>
        </p:nvPicPr>
        <p:blipFill>
          <a:blip r:embed="rId4">
            <a:alphaModFix/>
          </a:blip>
          <a:stretch>
            <a:fillRect/>
          </a:stretch>
        </p:blipFill>
        <p:spPr>
          <a:xfrm>
            <a:off x="935750" y="1680767"/>
            <a:ext cx="7363001" cy="248657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1" name="Google Shape;571;p66"/>
          <p:cNvGrpSpPr/>
          <p:nvPr/>
        </p:nvGrpSpPr>
        <p:grpSpPr>
          <a:xfrm>
            <a:off x="4202556" y="994173"/>
            <a:ext cx="738900" cy="738900"/>
            <a:chOff x="974706" y="2467173"/>
            <a:chExt cx="738900" cy="738900"/>
          </a:xfrm>
        </p:grpSpPr>
        <p:sp>
          <p:nvSpPr>
            <p:cNvPr id="572" name="Google Shape;572;p66"/>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3" name="Google Shape;573;p66" title="ícono de actividad en clase"/>
            <p:cNvPicPr preferRelativeResize="0"/>
            <p:nvPr/>
          </p:nvPicPr>
          <p:blipFill rotWithShape="1">
            <a:blip r:embed="rId3">
              <a:alphaModFix/>
            </a:blip>
            <a:srcRect/>
            <a:stretch/>
          </p:blipFill>
          <p:spPr>
            <a:xfrm>
              <a:off x="1109750" y="2610275"/>
              <a:ext cx="452650" cy="452650"/>
            </a:xfrm>
            <a:prstGeom prst="rect">
              <a:avLst/>
            </a:prstGeom>
            <a:noFill/>
            <a:ln>
              <a:noFill/>
            </a:ln>
          </p:spPr>
        </p:pic>
      </p:grpSp>
      <p:sp>
        <p:nvSpPr>
          <p:cNvPr id="574" name="Google Shape;574;p66"/>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HTML</a:t>
            </a:r>
            <a:endParaRPr sz="4000" b="1" i="0" u="none" strike="noStrike" cap="none">
              <a:solidFill>
                <a:schemeClr val="dk1"/>
              </a:solidFill>
              <a:highlight>
                <a:srgbClr val="EAFF6A"/>
              </a:highlight>
              <a:latin typeface="DM Sans"/>
              <a:ea typeface="DM Sans"/>
              <a:cs typeface="DM Sans"/>
              <a:sym typeface="DM Sans"/>
            </a:endParaRPr>
          </a:p>
        </p:txBody>
      </p:sp>
      <p:sp>
        <p:nvSpPr>
          <p:cNvPr id="575" name="Google Shape;575;p66"/>
          <p:cNvSpPr txBox="1"/>
          <p:nvPr/>
        </p:nvSpPr>
        <p:spPr>
          <a:xfrm>
            <a:off x="987300" y="38491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b="0" i="0" u="none" strike="noStrike" cap="none">
                <a:solidFill>
                  <a:srgbClr val="83AEFB"/>
                </a:solidFill>
                <a:latin typeface="DM Sans"/>
                <a:ea typeface="DM Sans"/>
                <a:cs typeface="DM Sans"/>
                <a:sym typeface="DM Sans"/>
              </a:rPr>
              <a:t>Duración: </a:t>
            </a:r>
            <a:r>
              <a:rPr lang="es" sz="2000" b="1">
                <a:solidFill>
                  <a:srgbClr val="83AEFB"/>
                </a:solidFill>
                <a:latin typeface="DM Sans"/>
                <a:ea typeface="DM Sans"/>
                <a:cs typeface="DM Sans"/>
                <a:sym typeface="DM Sans"/>
              </a:rPr>
              <a:t>15 minutos</a:t>
            </a:r>
            <a:endParaRPr sz="2000" b="1" i="0" u="none" strike="noStrike" cap="none">
              <a:solidFill>
                <a:srgbClr val="83AEFB"/>
              </a:solidFill>
              <a:latin typeface="DM Sans"/>
              <a:ea typeface="DM Sans"/>
              <a:cs typeface="DM Sans"/>
              <a:sym typeface="DM Sans"/>
            </a:endParaRPr>
          </a:p>
        </p:txBody>
      </p:sp>
      <p:sp>
        <p:nvSpPr>
          <p:cNvPr id="576" name="Google Shape;576;p66"/>
          <p:cNvSpPr txBox="1"/>
          <p:nvPr/>
        </p:nvSpPr>
        <p:spPr>
          <a:xfrm>
            <a:off x="987300" y="2947538"/>
            <a:ext cx="7169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Crear un archivo HTML</a:t>
            </a:r>
            <a:endParaRPr sz="2000" b="0" i="0" u="none" strike="noStrike" cap="none">
              <a:solidFill>
                <a:srgbClr val="999999"/>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67"/>
          <p:cNvPicPr preferRelativeResize="0"/>
          <p:nvPr/>
        </p:nvPicPr>
        <p:blipFill rotWithShape="1">
          <a:blip r:embed="rId3">
            <a:alphaModFix/>
          </a:blip>
          <a:srcRect l="55859" t="930" r="8048" b="-929"/>
          <a:stretch/>
        </p:blipFill>
        <p:spPr>
          <a:xfrm>
            <a:off x="5846625" y="425"/>
            <a:ext cx="3297374" cy="5143500"/>
          </a:xfrm>
          <a:prstGeom prst="rect">
            <a:avLst/>
          </a:prstGeom>
          <a:noFill/>
          <a:ln>
            <a:noFill/>
          </a:ln>
        </p:spPr>
      </p:pic>
      <p:grpSp>
        <p:nvGrpSpPr>
          <p:cNvPr id="582" name="Google Shape;582;p67"/>
          <p:cNvGrpSpPr/>
          <p:nvPr/>
        </p:nvGrpSpPr>
        <p:grpSpPr>
          <a:xfrm>
            <a:off x="457347" y="468298"/>
            <a:ext cx="431074" cy="431074"/>
            <a:chOff x="974706" y="2467173"/>
            <a:chExt cx="738900" cy="738900"/>
          </a:xfrm>
        </p:grpSpPr>
        <p:sp>
          <p:nvSpPr>
            <p:cNvPr id="583" name="Google Shape;583;p67"/>
            <p:cNvSpPr/>
            <p:nvPr/>
          </p:nvSpPr>
          <p:spPr>
            <a:xfrm>
              <a:off x="974706" y="2467173"/>
              <a:ext cx="738900" cy="738900"/>
            </a:xfrm>
            <a:prstGeom prst="ellipse">
              <a:avLst/>
            </a:prstGeom>
            <a:solidFill>
              <a:srgbClr val="EA9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4" name="Google Shape;584;p67" title="ícono de actividad en clase"/>
            <p:cNvPicPr preferRelativeResize="0"/>
            <p:nvPr/>
          </p:nvPicPr>
          <p:blipFill rotWithShape="1">
            <a:blip r:embed="rId4">
              <a:alphaModFix/>
            </a:blip>
            <a:srcRect/>
            <a:stretch/>
          </p:blipFill>
          <p:spPr>
            <a:xfrm>
              <a:off x="1109750" y="2610275"/>
              <a:ext cx="452650" cy="452650"/>
            </a:xfrm>
            <a:prstGeom prst="rect">
              <a:avLst/>
            </a:prstGeom>
            <a:noFill/>
            <a:ln>
              <a:noFill/>
            </a:ln>
          </p:spPr>
        </p:pic>
      </p:grpSp>
      <p:sp>
        <p:nvSpPr>
          <p:cNvPr id="585" name="Google Shape;585;p67"/>
          <p:cNvSpPr txBox="1"/>
          <p:nvPr/>
        </p:nvSpPr>
        <p:spPr>
          <a:xfrm>
            <a:off x="501450" y="1081750"/>
            <a:ext cx="4987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HTML</a:t>
            </a:r>
            <a:endParaRPr sz="4000" b="1" i="0" u="none" strike="noStrike" cap="none">
              <a:solidFill>
                <a:schemeClr val="dk1"/>
              </a:solidFill>
              <a:latin typeface="DM Sans"/>
              <a:ea typeface="DM Sans"/>
              <a:cs typeface="DM Sans"/>
              <a:sym typeface="DM Sans"/>
            </a:endParaRPr>
          </a:p>
        </p:txBody>
      </p:sp>
      <p:pic>
        <p:nvPicPr>
          <p:cNvPr id="586" name="Google Shape;586;p67"/>
          <p:cNvPicPr preferRelativeResize="0"/>
          <p:nvPr/>
        </p:nvPicPr>
        <p:blipFill rotWithShape="1">
          <a:blip r:embed="rId5">
            <a:alphaModFix/>
          </a:blip>
          <a:srcRect/>
          <a:stretch/>
        </p:blipFill>
        <p:spPr>
          <a:xfrm>
            <a:off x="7811413" y="4692275"/>
            <a:ext cx="1150750" cy="267575"/>
          </a:xfrm>
          <a:prstGeom prst="rect">
            <a:avLst/>
          </a:prstGeom>
          <a:noFill/>
          <a:ln>
            <a:noFill/>
          </a:ln>
        </p:spPr>
      </p:pic>
      <p:sp>
        <p:nvSpPr>
          <p:cNvPr id="587" name="Google Shape;587;p67"/>
          <p:cNvSpPr txBox="1"/>
          <p:nvPr/>
        </p:nvSpPr>
        <p:spPr>
          <a:xfrm>
            <a:off x="597425" y="2308663"/>
            <a:ext cx="49872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b="1" i="0" u="none" strike="noStrike" cap="none">
                <a:solidFill>
                  <a:srgbClr val="000000"/>
                </a:solidFill>
                <a:latin typeface="DM Sans"/>
                <a:ea typeface="DM Sans"/>
                <a:cs typeface="DM Sans"/>
                <a:sym typeface="DM Sans"/>
              </a:rPr>
              <a:t>Descripción de la actividad. </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 un archivo HTML que contenga: un video, un audio (puedes descargar ambos de Drive), y un iframe que muestre el video de Coderhouse. Tienes 15 minutos para realizar la actividad. </a:t>
            </a:r>
            <a:endParaRPr sz="1350">
              <a:latin typeface="DM Sans"/>
              <a:ea typeface="DM Sans"/>
              <a:cs typeface="DM Sans"/>
              <a:sym typeface="DM Sans"/>
            </a:endParaRPr>
          </a:p>
        </p:txBody>
      </p:sp>
      <p:sp>
        <p:nvSpPr>
          <p:cNvPr id="588" name="Google Shape;588;p67"/>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ACTIVIDAD EN CLASE</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8"/>
          <p:cNvSpPr txBox="1"/>
          <p:nvPr/>
        </p:nvSpPr>
        <p:spPr>
          <a:xfrm>
            <a:off x="14315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a:solidFill>
                  <a:srgbClr val="EAFF6A"/>
                </a:solidFill>
                <a:latin typeface="DM Sans"/>
                <a:ea typeface="DM Sans"/>
                <a:cs typeface="DM Sans"/>
                <a:sym typeface="DM Sans"/>
              </a:rPr>
              <a:t>#Coderalert</a:t>
            </a:r>
            <a:endParaRPr sz="3500" b="1" i="0" u="none" strike="noStrike" cap="none">
              <a:solidFill>
                <a:srgbClr val="EAFF6A"/>
              </a:solidFill>
              <a:latin typeface="DM Sans"/>
              <a:ea typeface="DM Sans"/>
              <a:cs typeface="DM Sans"/>
              <a:sym typeface="DM Sans"/>
            </a:endParaRPr>
          </a:p>
        </p:txBody>
      </p:sp>
      <p:sp>
        <p:nvSpPr>
          <p:cNvPr id="594" name="Google Shape;594;p68"/>
          <p:cNvSpPr txBox="1"/>
          <p:nvPr/>
        </p:nvSpPr>
        <p:spPr>
          <a:xfrm>
            <a:off x="1212250" y="1490050"/>
            <a:ext cx="7169400" cy="280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2000"/>
              <a:buFont typeface="Arial"/>
              <a:buNone/>
            </a:pPr>
            <a:r>
              <a:rPr lang="es" sz="2500">
                <a:solidFill>
                  <a:srgbClr val="9E9E9E"/>
                </a:solidFill>
                <a:latin typeface="DM Sans"/>
                <a:ea typeface="DM Sans"/>
                <a:cs typeface="DM Sans"/>
                <a:sym typeface="DM Sans"/>
              </a:rPr>
              <a:t>Ingresa al manual de prácticas y realiza la primera actividad ”Wireframe y estructura del proyecto”. Ten en cuenta que el desarrollo de la misma será importante para la resolución del Proyecto Final.</a:t>
            </a:r>
            <a:endParaRPr sz="2500">
              <a:solidFill>
                <a:srgbClr val="9E9E9E"/>
              </a:solidFill>
              <a:latin typeface="DM Sans"/>
              <a:ea typeface="DM Sans"/>
              <a:cs typeface="DM Sans"/>
              <a:sym typeface="DM Sans"/>
            </a:endParaRPr>
          </a:p>
          <a:p>
            <a:pPr marL="0" lvl="0" indent="0" algn="ctr" rtl="0">
              <a:spcBef>
                <a:spcPts val="0"/>
              </a:spcBef>
              <a:spcAft>
                <a:spcPts val="0"/>
              </a:spcAft>
              <a:buClr>
                <a:schemeClr val="dk1"/>
              </a:buClr>
              <a:buSzPts val="2000"/>
              <a:buFont typeface="Arial"/>
              <a:buNone/>
            </a:pPr>
            <a:endParaRPr sz="2000">
              <a:solidFill>
                <a:schemeClr val="lt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2500"/>
              <a:buFont typeface="Arial"/>
              <a:buNone/>
            </a:pPr>
            <a:endParaRPr sz="2500">
              <a:solidFill>
                <a:srgbClr val="B7B7B7"/>
              </a:solidFill>
              <a:latin typeface="DM Sans"/>
              <a:ea typeface="DM Sans"/>
              <a:cs typeface="DM Sans"/>
              <a:sym typeface="DM Sans"/>
            </a:endParaRPr>
          </a:p>
        </p:txBody>
      </p:sp>
      <p:grpSp>
        <p:nvGrpSpPr>
          <p:cNvPr id="595" name="Google Shape;595;p68"/>
          <p:cNvGrpSpPr/>
          <p:nvPr/>
        </p:nvGrpSpPr>
        <p:grpSpPr>
          <a:xfrm>
            <a:off x="543106" y="716450"/>
            <a:ext cx="669148" cy="614370"/>
            <a:chOff x="5855025" y="2172613"/>
            <a:chExt cx="1088400" cy="1057800"/>
          </a:xfrm>
        </p:grpSpPr>
        <p:sp>
          <p:nvSpPr>
            <p:cNvPr id="596" name="Google Shape;596;p68"/>
            <p:cNvSpPr/>
            <p:nvPr/>
          </p:nvSpPr>
          <p:spPr>
            <a:xfrm>
              <a:off x="5855025" y="2172613"/>
              <a:ext cx="1088400" cy="1057800"/>
            </a:xfrm>
            <a:prstGeom prst="ellipse">
              <a:avLst/>
            </a:prstGeom>
            <a:solidFill>
              <a:srgbClr val="EEEEEE"/>
            </a:solidFill>
            <a:ln w="9525" cap="flat" cmpd="sng">
              <a:solidFill>
                <a:srgbClr val="EEEEE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7" name="Google Shape;597;p68"/>
            <p:cNvPicPr preferRelativeResize="0"/>
            <p:nvPr/>
          </p:nvPicPr>
          <p:blipFill>
            <a:blip r:embed="rId3">
              <a:alphaModFix/>
            </a:blip>
            <a:stretch>
              <a:fillRect/>
            </a:stretch>
          </p:blipFill>
          <p:spPr>
            <a:xfrm>
              <a:off x="6073225" y="2327338"/>
              <a:ext cx="748350" cy="748350"/>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9"/>
          <p:cNvSpPr txBox="1"/>
          <p:nvPr/>
        </p:nvSpPr>
        <p:spPr>
          <a:xfrm>
            <a:off x="540125" y="926475"/>
            <a:ext cx="7001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 sz="4000" b="1">
                <a:solidFill>
                  <a:schemeClr val="dk1"/>
                </a:solidFill>
                <a:latin typeface="DM Sans"/>
                <a:ea typeface="DM Sans"/>
                <a:cs typeface="DM Sans"/>
                <a:sym typeface="DM Sans"/>
              </a:rPr>
              <a:t>Wireframe y estructura del proyecto</a:t>
            </a:r>
            <a:endParaRPr sz="4000" b="1">
              <a:solidFill>
                <a:schemeClr val="dk1"/>
              </a:solidFill>
              <a:latin typeface="DM Sans"/>
              <a:ea typeface="DM Sans"/>
              <a:cs typeface="DM Sans"/>
              <a:sym typeface="DM Sans"/>
            </a:endParaRPr>
          </a:p>
        </p:txBody>
      </p:sp>
      <p:pic>
        <p:nvPicPr>
          <p:cNvPr id="603" name="Google Shape;603;p6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4" name="Google Shape;604;p69"/>
          <p:cNvSpPr txBox="1"/>
          <p:nvPr/>
        </p:nvSpPr>
        <p:spPr>
          <a:xfrm>
            <a:off x="457725" y="2175850"/>
            <a:ext cx="7919700" cy="296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50" b="1">
                <a:latin typeface="DM Sans"/>
                <a:ea typeface="DM Sans"/>
                <a:cs typeface="DM Sans"/>
                <a:sym typeface="DM Sans"/>
              </a:rPr>
              <a:t>Descripción de la actividad.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457200" lvl="0" indent="-307975" algn="just" rtl="0">
              <a:lnSpc>
                <a:spcPct val="115000"/>
              </a:lnSpc>
              <a:spcBef>
                <a:spcPts val="0"/>
              </a:spcBef>
              <a:spcAft>
                <a:spcPts val="0"/>
              </a:spcAft>
              <a:buClr>
                <a:srgbClr val="EF89D2"/>
              </a:buClr>
              <a:buSzPts val="1250"/>
              <a:buFont typeface="Helvetica Neue"/>
              <a:buChar char="✓"/>
            </a:pPr>
            <a:r>
              <a:rPr lang="es" sz="1250">
                <a:solidFill>
                  <a:schemeClr val="dk1"/>
                </a:solidFill>
                <a:latin typeface="DM Sans"/>
                <a:ea typeface="DM Sans"/>
                <a:cs typeface="DM Sans"/>
                <a:sym typeface="DM Sans"/>
              </a:rPr>
              <a:t>Generar el </a:t>
            </a:r>
            <a:r>
              <a:rPr lang="es" sz="1250" b="1">
                <a:solidFill>
                  <a:schemeClr val="dk1"/>
                </a:solidFill>
                <a:latin typeface="DM Sans"/>
                <a:ea typeface="DM Sans"/>
                <a:cs typeface="DM Sans"/>
                <a:sym typeface="DM Sans"/>
              </a:rPr>
              <a:t>wireframe</a:t>
            </a:r>
            <a:r>
              <a:rPr lang="es" sz="1250">
                <a:solidFill>
                  <a:schemeClr val="dk1"/>
                </a:solidFill>
                <a:latin typeface="DM Sans"/>
                <a:ea typeface="DM Sans"/>
                <a:cs typeface="DM Sans"/>
                <a:sym typeface="DM Sans"/>
              </a:rPr>
              <a:t> correspondiente a una vista para desktop y una vista mobile, de tu sitio web, en Balsamiq.</a:t>
            </a:r>
            <a:endParaRPr sz="1250">
              <a:solidFill>
                <a:schemeClr val="dk1"/>
              </a:solidFill>
              <a:highlight>
                <a:schemeClr val="lt1"/>
              </a:highlight>
              <a:latin typeface="DM Sans"/>
              <a:ea typeface="DM Sans"/>
              <a:cs typeface="DM Sans"/>
              <a:sym typeface="DM Sans"/>
            </a:endParaRPr>
          </a:p>
          <a:p>
            <a:pPr marL="457200" lvl="0" indent="-307975" algn="l" rtl="0">
              <a:lnSpc>
                <a:spcPct val="115000"/>
              </a:lnSpc>
              <a:spcBef>
                <a:spcPts val="0"/>
              </a:spcBef>
              <a:spcAft>
                <a:spcPts val="0"/>
              </a:spcAft>
              <a:buClr>
                <a:srgbClr val="EF89D2"/>
              </a:buClr>
              <a:buSzPts val="1250"/>
              <a:buFont typeface="Helvetica Neue Light"/>
              <a:buChar char="✓"/>
            </a:pPr>
            <a:r>
              <a:rPr lang="es" sz="1250">
                <a:solidFill>
                  <a:schemeClr val="dk1"/>
                </a:solidFill>
                <a:latin typeface="DM Sans"/>
                <a:ea typeface="DM Sans"/>
                <a:cs typeface="DM Sans"/>
                <a:sym typeface="DM Sans"/>
              </a:rPr>
              <a:t>Crea</a:t>
            </a:r>
            <a:r>
              <a:rPr lang="es" sz="1250" b="1">
                <a:solidFill>
                  <a:schemeClr val="dk1"/>
                </a:solidFill>
                <a:latin typeface="DM Sans"/>
                <a:ea typeface="DM Sans"/>
                <a:cs typeface="DM Sans"/>
                <a:sym typeface="DM Sans"/>
              </a:rPr>
              <a:t> 5 archivos HTML</a:t>
            </a:r>
            <a:r>
              <a:rPr lang="es" sz="1250">
                <a:solidFill>
                  <a:schemeClr val="dk1"/>
                </a:solidFill>
                <a:latin typeface="DM Sans"/>
                <a:ea typeface="DM Sans"/>
                <a:cs typeface="DM Sans"/>
                <a:sym typeface="DM Sans"/>
              </a:rPr>
              <a:t> para cada sección del sitio web, aplica entre estos los enlaces relativos y escribe con etiquetas semánticas. Deberás incluir:</a:t>
            </a:r>
            <a:endParaRPr sz="1250">
              <a:solidFill>
                <a:schemeClr val="dk1"/>
              </a:solidFill>
              <a:latin typeface="DM Sans"/>
              <a:ea typeface="DM Sans"/>
              <a:cs typeface="DM Sans"/>
              <a:sym typeface="DM Sans"/>
            </a:endParaRPr>
          </a:p>
          <a:p>
            <a:pPr marL="914400" lvl="1" indent="-307975" algn="l" rtl="0">
              <a:lnSpc>
                <a:spcPct val="115000"/>
              </a:lnSpc>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Una lista no ordenada con el menú principal del sitio web con los nombres de cada una de las secciones y replicarlo en las mismas.</a:t>
            </a:r>
            <a:endParaRPr sz="1250">
              <a:solidFill>
                <a:schemeClr val="dk1"/>
              </a:solidFill>
              <a:latin typeface="DM Sans"/>
              <a:ea typeface="DM Sans"/>
              <a:cs typeface="DM Sans"/>
              <a:sym typeface="DM Sans"/>
            </a:endParaRPr>
          </a:p>
          <a:p>
            <a:pPr marL="914400" lvl="1" indent="-307975" algn="l" rtl="0">
              <a:lnSpc>
                <a:spcPct val="115000"/>
              </a:lnSpc>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Un formulario en la página de contacto.</a:t>
            </a:r>
            <a:endParaRPr sz="1250">
              <a:solidFill>
                <a:schemeClr val="dk1"/>
              </a:solidFill>
              <a:latin typeface="DM Sans"/>
              <a:ea typeface="DM Sans"/>
              <a:cs typeface="DM Sans"/>
              <a:sym typeface="DM Sans"/>
            </a:endParaRPr>
          </a:p>
          <a:p>
            <a:pPr marL="914400" lvl="1" indent="-307975" algn="l" rtl="0">
              <a:lnSpc>
                <a:spcPct val="115000"/>
              </a:lnSpc>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Un footer y un header y replicarlo en todos tus html.</a:t>
            </a:r>
            <a:endParaRPr sz="1250" b="1">
              <a:solidFill>
                <a:schemeClr val="dk1"/>
              </a:solidFill>
              <a:latin typeface="DM Sans"/>
              <a:ea typeface="DM Sans"/>
              <a:cs typeface="DM Sans"/>
              <a:sym typeface="DM Sans"/>
            </a:endParaRPr>
          </a:p>
          <a:p>
            <a:pPr marL="914400" lvl="1" indent="-307975" algn="l" rtl="0">
              <a:lnSpc>
                <a:spcPct val="115000"/>
              </a:lnSpc>
              <a:spcBef>
                <a:spcPts val="0"/>
              </a:spcBef>
              <a:spcAft>
                <a:spcPts val="0"/>
              </a:spcAft>
              <a:buClr>
                <a:schemeClr val="dk1"/>
              </a:buClr>
              <a:buSzPts val="1250"/>
              <a:buFont typeface="DM Sans"/>
              <a:buChar char="-"/>
            </a:pPr>
            <a:r>
              <a:rPr lang="es" sz="1250">
                <a:solidFill>
                  <a:schemeClr val="dk1"/>
                </a:solidFill>
                <a:latin typeface="DM Sans"/>
                <a:ea typeface="DM Sans"/>
                <a:cs typeface="DM Sans"/>
                <a:sym typeface="DM Sans"/>
              </a:rPr>
              <a:t>Etiquetas multimedia como img e iframes.</a:t>
            </a:r>
            <a:endParaRPr sz="1250">
              <a:solidFill>
                <a:schemeClr val="dk1"/>
              </a:solidFill>
              <a:latin typeface="DM Sans"/>
              <a:ea typeface="DM Sans"/>
              <a:cs typeface="DM Sans"/>
              <a:sym typeface="DM Sans"/>
            </a:endParaRPr>
          </a:p>
          <a:p>
            <a:pPr marL="0" lvl="0" indent="0" algn="l" rtl="0">
              <a:spcBef>
                <a:spcPts val="0"/>
              </a:spcBef>
              <a:spcAft>
                <a:spcPts val="0"/>
              </a:spcAft>
              <a:buNone/>
            </a:pPr>
            <a:endParaRPr sz="1250">
              <a:solidFill>
                <a:schemeClr val="dk1"/>
              </a:solidFill>
              <a:latin typeface="DM Sans"/>
              <a:ea typeface="DM Sans"/>
              <a:cs typeface="DM Sans"/>
              <a:sym typeface="DM Sans"/>
            </a:endParaRPr>
          </a:p>
          <a:p>
            <a:pPr marL="0" lvl="0" indent="0" algn="l" rtl="0">
              <a:spcBef>
                <a:spcPts val="0"/>
              </a:spcBef>
              <a:spcAft>
                <a:spcPts val="0"/>
              </a:spcAft>
              <a:buNone/>
            </a:pPr>
            <a:r>
              <a:rPr lang="es" sz="1150">
                <a:solidFill>
                  <a:schemeClr val="dk1"/>
                </a:solidFill>
                <a:latin typeface="DM Sans"/>
                <a:ea typeface="DM Sans"/>
                <a:cs typeface="DM Sans"/>
                <a:sym typeface="DM Sans"/>
              </a:rPr>
              <a:t>Podrás encontrar un ejemplo en la carpeta de clase.</a:t>
            </a:r>
            <a:endParaRPr sz="1150">
              <a:latin typeface="DM Sans"/>
              <a:ea typeface="DM Sans"/>
              <a:cs typeface="DM Sans"/>
              <a:sym typeface="DM Sans"/>
            </a:endParaRPr>
          </a:p>
        </p:txBody>
      </p:sp>
      <p:sp>
        <p:nvSpPr>
          <p:cNvPr id="605" name="Google Shape;605;p69"/>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6" name="Google Shape;606;p69"/>
          <p:cNvSpPr/>
          <p:nvPr/>
        </p:nvSpPr>
        <p:spPr>
          <a:xfrm>
            <a:off x="580075" y="503075"/>
            <a:ext cx="2175300" cy="365400"/>
          </a:xfrm>
          <a:prstGeom prst="roundRect">
            <a:avLst>
              <a:gd name="adj" fmla="val 16667"/>
            </a:avLst>
          </a:pr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500" b="1" i="1">
                <a:solidFill>
                  <a:srgbClr val="000000"/>
                </a:solidFill>
                <a:latin typeface="Helvetica Neue"/>
                <a:ea typeface="Helvetica Neue"/>
                <a:cs typeface="Helvetica Neue"/>
                <a:sym typeface="Helvetica Neue"/>
              </a:rPr>
              <a:t>Actividad Nº 1</a:t>
            </a:r>
            <a:endParaRPr sz="1500"/>
          </a:p>
        </p:txBody>
      </p:sp>
      <p:grpSp>
        <p:nvGrpSpPr>
          <p:cNvPr id="607" name="Google Shape;607;p69"/>
          <p:cNvGrpSpPr/>
          <p:nvPr/>
        </p:nvGrpSpPr>
        <p:grpSpPr>
          <a:xfrm>
            <a:off x="8377285" y="138029"/>
            <a:ext cx="584692" cy="547747"/>
            <a:chOff x="3137108" y="2467173"/>
            <a:chExt cx="738900" cy="738900"/>
          </a:xfrm>
        </p:grpSpPr>
        <p:sp>
          <p:nvSpPr>
            <p:cNvPr id="608" name="Google Shape;608;p69"/>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9" name="Google Shape;609;p69"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0"/>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¿Preguntas?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pic>
        <p:nvPicPr>
          <p:cNvPr id="619" name="Google Shape;619;p71"/>
          <p:cNvPicPr preferRelativeResize="0"/>
          <p:nvPr/>
        </p:nvPicPr>
        <p:blipFill rotWithShape="1">
          <a:blip r:embed="rId3">
            <a:alphaModFix/>
          </a:blip>
          <a:srcRect l="3325" t="931"/>
          <a:stretch/>
        </p:blipFill>
        <p:spPr>
          <a:xfrm>
            <a:off x="-8600" y="0"/>
            <a:ext cx="3314524" cy="5143501"/>
          </a:xfrm>
          <a:prstGeom prst="rect">
            <a:avLst/>
          </a:prstGeom>
          <a:noFill/>
          <a:ln>
            <a:noFill/>
          </a:ln>
        </p:spPr>
      </p:pic>
      <p:sp>
        <p:nvSpPr>
          <p:cNvPr id="620" name="Google Shape;620;p71"/>
          <p:cNvSpPr txBox="1"/>
          <p:nvPr/>
        </p:nvSpPr>
        <p:spPr>
          <a:xfrm>
            <a:off x="3641425" y="902250"/>
            <a:ext cx="4987200" cy="6771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s" sz="4000" b="1">
                <a:solidFill>
                  <a:schemeClr val="dk1"/>
                </a:solidFill>
                <a:latin typeface="DM Sans"/>
                <a:ea typeface="DM Sans"/>
                <a:cs typeface="DM Sans"/>
                <a:sym typeface="DM Sans"/>
              </a:rPr>
              <a:t>Encuesta</a:t>
            </a:r>
            <a:endParaRPr sz="4000" b="1">
              <a:solidFill>
                <a:srgbClr val="83AEFB"/>
              </a:solidFill>
              <a:latin typeface="DM Sans"/>
              <a:ea typeface="DM Sans"/>
              <a:cs typeface="DM Sans"/>
              <a:sym typeface="DM Sans"/>
            </a:endParaRPr>
          </a:p>
        </p:txBody>
      </p:sp>
      <p:sp>
        <p:nvSpPr>
          <p:cNvPr id="621" name="Google Shape;621;p71"/>
          <p:cNvSpPr txBox="1"/>
          <p:nvPr/>
        </p:nvSpPr>
        <p:spPr>
          <a:xfrm>
            <a:off x="3641425" y="2021600"/>
            <a:ext cx="4987200" cy="195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marL="0" lvl="0" indent="0" algn="l" rtl="0">
              <a:spcBef>
                <a:spcPts val="0"/>
              </a:spcBef>
              <a:spcAft>
                <a:spcPts val="0"/>
              </a:spcAft>
              <a:buNone/>
            </a:pPr>
            <a:endParaRPr sz="1600">
              <a:latin typeface="Helvetica Neue Light"/>
              <a:ea typeface="Helvetica Neue Light"/>
              <a:cs typeface="Helvetica Neue Light"/>
              <a:sym typeface="Helvetica Neue Light"/>
            </a:endParaRPr>
          </a:p>
          <a:p>
            <a:pPr marL="0" lvl="0" indent="0" algn="l" rtl="0">
              <a:spcBef>
                <a:spcPts val="0"/>
              </a:spcBef>
              <a:spcAft>
                <a:spcPts val="0"/>
              </a:spcAft>
              <a:buNone/>
            </a:pPr>
            <a:r>
              <a:rPr lang="es" sz="1350" b="1">
                <a:latin typeface="DM Sans"/>
                <a:ea typeface="DM Sans"/>
                <a:cs typeface="DM Sans"/>
                <a:sym typeface="DM Sans"/>
              </a:rPr>
              <a:t>¡Terminamos el </a:t>
            </a:r>
            <a:r>
              <a:rPr lang="es" sz="1350" b="1">
                <a:highlight>
                  <a:srgbClr val="EAFF6A"/>
                </a:highlight>
                <a:latin typeface="DM Sans"/>
                <a:ea typeface="DM Sans"/>
                <a:cs typeface="DM Sans"/>
                <a:sym typeface="DM Sans"/>
              </a:rPr>
              <a:t>módulo 1: HTML</a:t>
            </a:r>
            <a:r>
              <a:rPr lang="es" sz="1350" b="1">
                <a:latin typeface="DM Sans"/>
                <a:ea typeface="DM Sans"/>
                <a:cs typeface="DM Sans"/>
                <a:sym typeface="DM Sans"/>
              </a:rPr>
              <a:t> ! </a:t>
            </a:r>
            <a:endParaRPr sz="1350" b="1">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a:p>
            <a:pPr marL="0" lvl="0" indent="0" algn="l" rtl="0">
              <a:spcBef>
                <a:spcPts val="0"/>
              </a:spcBef>
              <a:spcAft>
                <a:spcPts val="0"/>
              </a:spcAft>
              <a:buNone/>
            </a:pPr>
            <a:r>
              <a:rPr lang="es" sz="1350">
                <a:latin typeface="DM Sans"/>
                <a:ea typeface="DM Sans"/>
                <a:cs typeface="DM Sans"/>
                <a:sym typeface="DM Sans"/>
              </a:rPr>
              <a:t>Cuéntanos qué temas te resultaron más complejos de entender. </a:t>
            </a:r>
            <a:r>
              <a:rPr lang="es" sz="1350" b="1">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622" name="Google Shape;622;p71"/>
          <p:cNvPicPr preferRelativeResize="0"/>
          <p:nvPr/>
        </p:nvPicPr>
        <p:blipFill rotWithShape="1">
          <a:blip r:embed="rId4">
            <a:alphaModFix/>
          </a:blip>
          <a:srcRect l="33171" r="23876"/>
          <a:stretch/>
        </p:blipFill>
        <p:spPr>
          <a:xfrm>
            <a:off x="-8600" y="0"/>
            <a:ext cx="3314524" cy="5143501"/>
          </a:xfrm>
          <a:prstGeom prst="rect">
            <a:avLst/>
          </a:prstGeom>
          <a:noFill/>
          <a:ln>
            <a:noFill/>
          </a:ln>
        </p:spPr>
      </p:pic>
      <p:pic>
        <p:nvPicPr>
          <p:cNvPr id="623" name="Google Shape;623;p71" title="imagen decorativa de un foco de luz"/>
          <p:cNvPicPr preferRelativeResize="0"/>
          <p:nvPr/>
        </p:nvPicPr>
        <p:blipFill rotWithShape="1">
          <a:blip r:embed="rId5">
            <a:alphaModFix/>
          </a:blip>
          <a:srcRect l="29645" r="28316"/>
          <a:stretch/>
        </p:blipFill>
        <p:spPr>
          <a:xfrm>
            <a:off x="-8600" y="0"/>
            <a:ext cx="3314524"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p:nvPr/>
        </p:nvSpPr>
        <p:spPr>
          <a:xfrm>
            <a:off x="588525" y="701375"/>
            <a:ext cx="296100" cy="120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8"/>
          <p:cNvSpPr txBox="1"/>
          <p:nvPr/>
        </p:nvSpPr>
        <p:spPr>
          <a:xfrm>
            <a:off x="884625"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DM Sans"/>
                <a:ea typeface="DM Sans"/>
                <a:cs typeface="DM Sans"/>
                <a:sym typeface="DM Sans"/>
              </a:rPr>
              <a:t>MAPA DE CONCEPTOS</a:t>
            </a:r>
            <a:endParaRPr sz="1400" b="0" i="0" u="none" strike="noStrike" cap="none">
              <a:solidFill>
                <a:srgbClr val="000000"/>
              </a:solidFill>
              <a:latin typeface="DM Sans"/>
              <a:ea typeface="DM Sans"/>
              <a:cs typeface="DM Sans"/>
              <a:sym typeface="DM Sans"/>
            </a:endParaRPr>
          </a:p>
        </p:txBody>
      </p:sp>
      <p:sp>
        <p:nvSpPr>
          <p:cNvPr id="99" name="Google Shape;99;p18"/>
          <p:cNvSpPr/>
          <p:nvPr/>
        </p:nvSpPr>
        <p:spPr>
          <a:xfrm>
            <a:off x="588525" y="2394455"/>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Tablas</a:t>
            </a:r>
            <a:endParaRPr sz="1200" b="0" i="0" u="none" strike="noStrike" cap="none">
              <a:solidFill>
                <a:srgbClr val="FFFFFF"/>
              </a:solidFill>
              <a:latin typeface="DM Sans"/>
              <a:ea typeface="DM Sans"/>
              <a:cs typeface="DM Sans"/>
              <a:sym typeface="DM Sans"/>
            </a:endParaRPr>
          </a:p>
        </p:txBody>
      </p:sp>
      <p:sp>
        <p:nvSpPr>
          <p:cNvPr id="100" name="Google Shape;100;p18"/>
          <p:cNvSpPr/>
          <p:nvPr/>
        </p:nvSpPr>
        <p:spPr>
          <a:xfrm>
            <a:off x="588525" y="1453684"/>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Listas</a:t>
            </a:r>
            <a:endParaRPr sz="1200" b="0" i="0" u="none" strike="noStrike" cap="none">
              <a:solidFill>
                <a:srgbClr val="FFFFFF"/>
              </a:solidFill>
              <a:latin typeface="DM Sans"/>
              <a:ea typeface="DM Sans"/>
              <a:cs typeface="DM Sans"/>
              <a:sym typeface="DM Sans"/>
            </a:endParaRPr>
          </a:p>
        </p:txBody>
      </p:sp>
      <p:sp>
        <p:nvSpPr>
          <p:cNvPr id="101" name="Google Shape;101;p18"/>
          <p:cNvSpPr/>
          <p:nvPr/>
        </p:nvSpPr>
        <p:spPr>
          <a:xfrm>
            <a:off x="588525" y="3335222"/>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Enlaces</a:t>
            </a:r>
            <a:endParaRPr sz="1200" b="0" i="0" u="none" strike="noStrike" cap="none">
              <a:solidFill>
                <a:srgbClr val="FFFFFF"/>
              </a:solidFill>
              <a:latin typeface="DM Sans"/>
              <a:ea typeface="DM Sans"/>
              <a:cs typeface="DM Sans"/>
              <a:sym typeface="DM Sans"/>
            </a:endParaRPr>
          </a:p>
        </p:txBody>
      </p:sp>
      <p:cxnSp>
        <p:nvCxnSpPr>
          <p:cNvPr id="102" name="Google Shape;102;p18"/>
          <p:cNvCxnSpPr>
            <a:stCxn id="99" idx="2"/>
            <a:endCxn id="101" idx="0"/>
          </p:cNvCxnSpPr>
          <p:nvPr/>
        </p:nvCxnSpPr>
        <p:spPr>
          <a:xfrm>
            <a:off x="1288125" y="2974655"/>
            <a:ext cx="0" cy="360600"/>
          </a:xfrm>
          <a:prstGeom prst="straightConnector1">
            <a:avLst/>
          </a:prstGeom>
          <a:noFill/>
          <a:ln w="9525" cap="flat" cmpd="sng">
            <a:solidFill>
              <a:srgbClr val="CCCCCC"/>
            </a:solidFill>
            <a:prstDash val="solid"/>
            <a:round/>
            <a:headEnd type="oval" w="med" len="med"/>
            <a:tailEnd type="oval" w="med" len="med"/>
          </a:ln>
        </p:spPr>
      </p:cxnSp>
      <p:cxnSp>
        <p:nvCxnSpPr>
          <p:cNvPr id="103" name="Google Shape;103;p18"/>
          <p:cNvCxnSpPr>
            <a:stCxn id="99" idx="0"/>
            <a:endCxn id="100" idx="2"/>
          </p:cNvCxnSpPr>
          <p:nvPr/>
        </p:nvCxnSpPr>
        <p:spPr>
          <a:xfrm rot="10800000">
            <a:off x="1288125" y="2033855"/>
            <a:ext cx="0" cy="360600"/>
          </a:xfrm>
          <a:prstGeom prst="straightConnector1">
            <a:avLst/>
          </a:prstGeom>
          <a:noFill/>
          <a:ln w="9525" cap="flat" cmpd="sng">
            <a:solidFill>
              <a:srgbClr val="CCCCCC"/>
            </a:solidFill>
            <a:prstDash val="solid"/>
            <a:round/>
            <a:headEnd type="oval" w="med" len="med"/>
            <a:tailEnd type="oval" w="med" len="med"/>
          </a:ln>
        </p:spPr>
      </p:cxnSp>
      <p:sp>
        <p:nvSpPr>
          <p:cNvPr id="104" name="Google Shape;104;p18"/>
          <p:cNvSpPr/>
          <p:nvPr/>
        </p:nvSpPr>
        <p:spPr>
          <a:xfrm>
            <a:off x="2910830" y="2588773"/>
            <a:ext cx="1399200" cy="186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son?</a:t>
            </a:r>
            <a:endParaRPr sz="1200" b="0" i="0" u="none" strike="noStrike" cap="none">
              <a:solidFill>
                <a:srgbClr val="222222"/>
              </a:solidFill>
              <a:latin typeface="DM Sans"/>
              <a:ea typeface="DM Sans"/>
              <a:cs typeface="DM Sans"/>
              <a:sym typeface="DM Sans"/>
            </a:endParaRPr>
          </a:p>
        </p:txBody>
      </p:sp>
      <p:cxnSp>
        <p:nvCxnSpPr>
          <p:cNvPr id="105" name="Google Shape;105;p18"/>
          <p:cNvCxnSpPr>
            <a:stCxn id="100" idx="3"/>
            <a:endCxn id="106" idx="1"/>
          </p:cNvCxnSpPr>
          <p:nvPr/>
        </p:nvCxnSpPr>
        <p:spPr>
          <a:xfrm>
            <a:off x="1987725" y="1743784"/>
            <a:ext cx="1496400" cy="600"/>
          </a:xfrm>
          <a:prstGeom prst="bentConnector3">
            <a:avLst>
              <a:gd name="adj1" fmla="val 50000"/>
            </a:avLst>
          </a:prstGeom>
          <a:noFill/>
          <a:ln w="9525" cap="flat" cmpd="sng">
            <a:solidFill>
              <a:srgbClr val="CCCCCC"/>
            </a:solidFill>
            <a:prstDash val="solid"/>
            <a:round/>
            <a:headEnd type="none" w="sm" len="sm"/>
            <a:tailEnd type="oval" w="med" len="med"/>
          </a:ln>
        </p:spPr>
      </p:cxnSp>
      <p:cxnSp>
        <p:nvCxnSpPr>
          <p:cNvPr id="107" name="Google Shape;107;p18"/>
          <p:cNvCxnSpPr>
            <a:stCxn id="99" idx="3"/>
            <a:endCxn id="104" idx="1"/>
          </p:cNvCxnSpPr>
          <p:nvPr/>
        </p:nvCxnSpPr>
        <p:spPr>
          <a:xfrm rot="10800000" flipH="1">
            <a:off x="1987725" y="2682155"/>
            <a:ext cx="923100" cy="2400"/>
          </a:xfrm>
          <a:prstGeom prst="straightConnector1">
            <a:avLst/>
          </a:prstGeom>
          <a:noFill/>
          <a:ln w="9525" cap="flat" cmpd="sng">
            <a:solidFill>
              <a:srgbClr val="CCCCCC"/>
            </a:solidFill>
            <a:prstDash val="solid"/>
            <a:round/>
            <a:headEnd type="none" w="sm" len="sm"/>
            <a:tailEnd type="oval" w="med" len="med"/>
          </a:ln>
        </p:spPr>
      </p:cxnSp>
      <p:pic>
        <p:nvPicPr>
          <p:cNvPr id="108" name="Google Shape;108;p18" title="ícono de mapa de contenidos"/>
          <p:cNvPicPr preferRelativeResize="0"/>
          <p:nvPr/>
        </p:nvPicPr>
        <p:blipFill rotWithShape="1">
          <a:blip r:embed="rId3">
            <a:alphaModFix/>
          </a:blip>
          <a:srcRect/>
          <a:stretch/>
        </p:blipFill>
        <p:spPr>
          <a:xfrm>
            <a:off x="586275" y="533519"/>
            <a:ext cx="300599" cy="300618"/>
          </a:xfrm>
          <a:prstGeom prst="rect">
            <a:avLst/>
          </a:prstGeom>
          <a:noFill/>
          <a:ln>
            <a:noFill/>
          </a:ln>
        </p:spPr>
      </p:pic>
      <p:cxnSp>
        <p:nvCxnSpPr>
          <p:cNvPr id="109" name="Google Shape;109;p18"/>
          <p:cNvCxnSpPr/>
          <p:nvPr/>
        </p:nvCxnSpPr>
        <p:spPr>
          <a:xfrm>
            <a:off x="4310025" y="1743784"/>
            <a:ext cx="1496400" cy="600"/>
          </a:xfrm>
          <a:prstGeom prst="bentConnector3">
            <a:avLst>
              <a:gd name="adj1" fmla="val 50000"/>
            </a:avLst>
          </a:prstGeom>
          <a:noFill/>
          <a:ln w="9525" cap="flat" cmpd="sng">
            <a:solidFill>
              <a:srgbClr val="CCCCCC"/>
            </a:solidFill>
            <a:prstDash val="solid"/>
            <a:round/>
            <a:headEnd type="none" w="sm" len="sm"/>
            <a:tailEnd type="oval" w="med" len="med"/>
          </a:ln>
        </p:spPr>
      </p:cxnSp>
      <p:sp>
        <p:nvSpPr>
          <p:cNvPr id="110" name="Google Shape;110;p18"/>
          <p:cNvSpPr/>
          <p:nvPr/>
        </p:nvSpPr>
        <p:spPr>
          <a:xfrm>
            <a:off x="2910830" y="1650773"/>
            <a:ext cx="1399200" cy="186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¿Qué son?</a:t>
            </a:r>
            <a:endParaRPr sz="1200" b="0" i="0" u="none" strike="noStrike" cap="none">
              <a:solidFill>
                <a:srgbClr val="222222"/>
              </a:solidFill>
              <a:latin typeface="DM Sans"/>
              <a:ea typeface="DM Sans"/>
              <a:cs typeface="DM Sans"/>
              <a:sym typeface="DM Sans"/>
            </a:endParaRPr>
          </a:p>
        </p:txBody>
      </p:sp>
      <p:sp>
        <p:nvSpPr>
          <p:cNvPr id="111" name="Google Shape;111;p18"/>
          <p:cNvSpPr/>
          <p:nvPr/>
        </p:nvSpPr>
        <p:spPr>
          <a:xfrm>
            <a:off x="5806430" y="1650473"/>
            <a:ext cx="1399200" cy="186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Tipos</a:t>
            </a:r>
            <a:endParaRPr sz="1200" b="0" i="0" u="none" strike="noStrike" cap="none">
              <a:solidFill>
                <a:srgbClr val="222222"/>
              </a:solidFill>
              <a:latin typeface="DM Sans"/>
              <a:ea typeface="DM Sans"/>
              <a:cs typeface="DM Sans"/>
              <a:sym typeface="DM Sans"/>
            </a:endParaRPr>
          </a:p>
        </p:txBody>
      </p:sp>
      <p:sp>
        <p:nvSpPr>
          <p:cNvPr id="112" name="Google Shape;112;p18"/>
          <p:cNvSpPr/>
          <p:nvPr/>
        </p:nvSpPr>
        <p:spPr>
          <a:xfrm>
            <a:off x="588525" y="4275997"/>
            <a:ext cx="1399200" cy="580200"/>
          </a:xfrm>
          <a:prstGeom prst="rect">
            <a:avLst/>
          </a:prstGeom>
          <a:solidFill>
            <a:srgbClr val="2728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Multimedia en HTML</a:t>
            </a:r>
            <a:endParaRPr sz="1200" b="0" i="0" u="none" strike="noStrike" cap="none">
              <a:solidFill>
                <a:srgbClr val="FFFFFF"/>
              </a:solidFill>
              <a:latin typeface="DM Sans"/>
              <a:ea typeface="DM Sans"/>
              <a:cs typeface="DM Sans"/>
              <a:sym typeface="DM Sans"/>
            </a:endParaRPr>
          </a:p>
        </p:txBody>
      </p:sp>
      <p:cxnSp>
        <p:nvCxnSpPr>
          <p:cNvPr id="113" name="Google Shape;113;p18"/>
          <p:cNvCxnSpPr/>
          <p:nvPr/>
        </p:nvCxnSpPr>
        <p:spPr>
          <a:xfrm>
            <a:off x="1288125" y="3915430"/>
            <a:ext cx="0" cy="360600"/>
          </a:xfrm>
          <a:prstGeom prst="straightConnector1">
            <a:avLst/>
          </a:prstGeom>
          <a:noFill/>
          <a:ln w="9525" cap="flat" cmpd="sng">
            <a:solidFill>
              <a:srgbClr val="CCCCCC"/>
            </a:solidFill>
            <a:prstDash val="solid"/>
            <a:round/>
            <a:headEnd type="oval" w="med" len="med"/>
            <a:tailEnd type="oval" w="med" len="med"/>
          </a:ln>
        </p:spPr>
      </p:cxnSp>
      <p:cxnSp>
        <p:nvCxnSpPr>
          <p:cNvPr id="114" name="Google Shape;114;p18"/>
          <p:cNvCxnSpPr>
            <a:endCxn id="115" idx="1"/>
          </p:cNvCxnSpPr>
          <p:nvPr/>
        </p:nvCxnSpPr>
        <p:spPr>
          <a:xfrm rot="10800000" flipH="1">
            <a:off x="1987730" y="3625323"/>
            <a:ext cx="923100" cy="2400"/>
          </a:xfrm>
          <a:prstGeom prst="straightConnector1">
            <a:avLst/>
          </a:prstGeom>
          <a:noFill/>
          <a:ln w="9525" cap="flat" cmpd="sng">
            <a:solidFill>
              <a:srgbClr val="CCCCCC"/>
            </a:solidFill>
            <a:prstDash val="solid"/>
            <a:round/>
            <a:headEnd type="none" w="sm" len="sm"/>
            <a:tailEnd type="oval" w="med" len="med"/>
          </a:ln>
        </p:spPr>
      </p:cxnSp>
      <p:sp>
        <p:nvSpPr>
          <p:cNvPr id="116" name="Google Shape;116;p18"/>
          <p:cNvSpPr/>
          <p:nvPr/>
        </p:nvSpPr>
        <p:spPr>
          <a:xfrm>
            <a:off x="2910830" y="3526773"/>
            <a:ext cx="1399200" cy="186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Utilidad</a:t>
            </a:r>
            <a:endParaRPr sz="1200" b="0" i="0" u="none" strike="noStrike" cap="none">
              <a:solidFill>
                <a:srgbClr val="222222"/>
              </a:solidFill>
              <a:latin typeface="DM Sans"/>
              <a:ea typeface="DM Sans"/>
              <a:cs typeface="DM Sans"/>
              <a:sym typeface="DM Sans"/>
            </a:endParaRPr>
          </a:p>
        </p:txBody>
      </p:sp>
      <p:cxnSp>
        <p:nvCxnSpPr>
          <p:cNvPr id="117" name="Google Shape;117;p18"/>
          <p:cNvCxnSpPr/>
          <p:nvPr/>
        </p:nvCxnSpPr>
        <p:spPr>
          <a:xfrm rot="10800000" flipH="1">
            <a:off x="2375525" y="4055625"/>
            <a:ext cx="535200" cy="1800"/>
          </a:xfrm>
          <a:prstGeom prst="straightConnector1">
            <a:avLst/>
          </a:prstGeom>
          <a:noFill/>
          <a:ln w="9525" cap="flat" cmpd="sng">
            <a:solidFill>
              <a:srgbClr val="CCCCCC"/>
            </a:solidFill>
            <a:prstDash val="solid"/>
            <a:round/>
            <a:headEnd type="none" w="sm" len="sm"/>
            <a:tailEnd type="oval" w="med" len="med"/>
          </a:ln>
        </p:spPr>
      </p:cxnSp>
      <p:sp>
        <p:nvSpPr>
          <p:cNvPr id="118" name="Google Shape;118;p18"/>
          <p:cNvSpPr/>
          <p:nvPr/>
        </p:nvSpPr>
        <p:spPr>
          <a:xfrm>
            <a:off x="2910830" y="3956948"/>
            <a:ext cx="1399200" cy="186600"/>
          </a:xfrm>
          <a:prstGeom prst="rect">
            <a:avLst/>
          </a:prstGeom>
          <a:solidFill>
            <a:schemeClr val="lt1"/>
          </a:solidFill>
          <a:ln w="9525" cap="flat" cmpd="sng">
            <a:solidFill>
              <a:srgbClr val="393B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Tipos</a:t>
            </a:r>
            <a:endParaRPr sz="1200" b="0" i="0" u="none" strike="noStrike" cap="none">
              <a:solidFill>
                <a:srgbClr val="222222"/>
              </a:solidFill>
              <a:latin typeface="DM Sans"/>
              <a:ea typeface="DM Sans"/>
              <a:cs typeface="DM Sans"/>
              <a:sym typeface="DM Sans"/>
            </a:endParaRPr>
          </a:p>
        </p:txBody>
      </p:sp>
      <p:cxnSp>
        <p:nvCxnSpPr>
          <p:cNvPr id="119" name="Google Shape;119;p18"/>
          <p:cNvCxnSpPr/>
          <p:nvPr/>
        </p:nvCxnSpPr>
        <p:spPr>
          <a:xfrm flipH="1">
            <a:off x="2376400" y="3664725"/>
            <a:ext cx="8700" cy="392700"/>
          </a:xfrm>
          <a:prstGeom prst="straightConnector1">
            <a:avLst/>
          </a:prstGeom>
          <a:noFill/>
          <a:ln w="9525" cap="flat" cmpd="sng">
            <a:solidFill>
              <a:srgbClr val="CCCCCC"/>
            </a:solidFill>
            <a:prstDash val="solid"/>
            <a:round/>
            <a:headEnd type="none" w="sm" len="sm"/>
            <a:tailEnd type="oval"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72"/>
          <p:cNvSpPr txBox="1"/>
          <p:nvPr/>
        </p:nvSpPr>
        <p:spPr>
          <a:xfrm>
            <a:off x="1339500" y="693075"/>
            <a:ext cx="6465000" cy="108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EAFF6A"/>
                </a:solidFill>
                <a:latin typeface="Helvetica Neue"/>
                <a:ea typeface="Helvetica Neue"/>
                <a:cs typeface="Helvetica Neue"/>
                <a:sym typeface="Helvetica Neue"/>
              </a:rPr>
              <a:t>Resumen</a:t>
            </a:r>
            <a:r>
              <a:rPr lang="es" sz="4000" b="1" i="0" u="none" strike="noStrike" cap="none">
                <a:solidFill>
                  <a:srgbClr val="DEFC52"/>
                </a:solidFill>
                <a:latin typeface="Helvetica Neue"/>
                <a:ea typeface="Helvetica Neue"/>
                <a:cs typeface="Helvetica Neue"/>
                <a:sym typeface="Helvetica Neue"/>
              </a:rPr>
              <a:t> </a:t>
            </a:r>
            <a:endParaRPr sz="4000" b="1" i="0" u="none" strike="noStrike" cap="none">
              <a:solidFill>
                <a:srgbClr val="DEFC52"/>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chemeClr val="lt1"/>
                </a:solidFill>
                <a:latin typeface="Helvetica Neue"/>
                <a:ea typeface="Helvetica Neue"/>
                <a:cs typeface="Helvetica Neue"/>
                <a:sym typeface="Helvetica Neue"/>
              </a:rPr>
              <a:t>de la clase hoy</a:t>
            </a:r>
            <a:endParaRPr sz="4000" b="0" i="0" u="none" strike="noStrike" cap="none">
              <a:solidFill>
                <a:schemeClr val="lt1"/>
              </a:solidFill>
              <a:latin typeface="Helvetica Neue Light"/>
              <a:ea typeface="Helvetica Neue Light"/>
              <a:cs typeface="Helvetica Neue Light"/>
              <a:sym typeface="Helvetica Neue Light"/>
            </a:endParaRPr>
          </a:p>
        </p:txBody>
      </p:sp>
      <p:sp>
        <p:nvSpPr>
          <p:cNvPr id="629" name="Google Shape;629;p72"/>
          <p:cNvSpPr txBox="1"/>
          <p:nvPr/>
        </p:nvSpPr>
        <p:spPr>
          <a:xfrm>
            <a:off x="2109143" y="2502363"/>
            <a:ext cx="4925700" cy="1015800"/>
          </a:xfrm>
          <a:prstGeom prst="rect">
            <a:avLst/>
          </a:prstGeom>
          <a:noFill/>
          <a:ln>
            <a:noFill/>
          </a:ln>
        </p:spPr>
        <p:txBody>
          <a:bodyPr spcFirstLastPara="1" wrap="square" lIns="91425" tIns="91425" rIns="91425" bIns="91425" anchor="t" anchorCtr="0">
            <a:spAutoFit/>
          </a:bodyPr>
          <a:lstStyle/>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Sintaxis de HTML.</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Diferentes etiquetas y el uso de cada una.</a:t>
            </a:r>
            <a:endParaRPr sz="1350">
              <a:solidFill>
                <a:schemeClr val="lt1"/>
              </a:solidFill>
              <a:latin typeface="DM Sans"/>
              <a:ea typeface="DM Sans"/>
              <a:cs typeface="DM Sans"/>
              <a:sym typeface="DM Sans"/>
            </a:endParaRPr>
          </a:p>
          <a:p>
            <a:pPr marL="457200" marR="0" lvl="0" indent="-314325" algn="l" rtl="0">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Acercamiento al concepto de web semántica, y las etiquetas HTML5 de estructura.</a:t>
            </a:r>
            <a:endParaRPr sz="1350">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3"/>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rgbClr val="EAFF6A"/>
                </a:solidFill>
                <a:latin typeface="DM Sans"/>
                <a:ea typeface="DM Sans"/>
                <a:cs typeface="DM Sans"/>
                <a:sym typeface="DM Sans"/>
              </a:rPr>
              <a:t>Opina y valora</a:t>
            </a:r>
            <a:r>
              <a:rPr lang="es" sz="4000" b="1" i="0" u="none" strike="noStrike" cap="none">
                <a:solidFill>
                  <a:srgbClr val="DEFC52"/>
                </a:solidFill>
                <a:latin typeface="DM Sans"/>
                <a:ea typeface="DM Sans"/>
                <a:cs typeface="DM Sans"/>
                <a:sym typeface="DM Sans"/>
              </a:rPr>
              <a:t> </a:t>
            </a:r>
            <a:endParaRPr sz="4000" b="1" i="0" u="none" strike="noStrike" cap="none">
              <a:solidFill>
                <a:srgbClr val="DEFC52"/>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 sz="4000" b="1" i="0" u="none" strike="noStrike" cap="none">
                <a:solidFill>
                  <a:schemeClr val="lt1"/>
                </a:solidFill>
                <a:latin typeface="DM Sans"/>
                <a:ea typeface="DM Sans"/>
                <a:cs typeface="DM Sans"/>
                <a:sym typeface="DM Sans"/>
              </a:rPr>
              <a:t>esta clase</a:t>
            </a:r>
            <a:endParaRPr sz="4000" b="1" i="0" u="none" strike="noStrike" cap="none">
              <a:solidFill>
                <a:schemeClr val="lt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74"/>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 sz="4000" b="1" i="0" u="none" strike="noStrike" cap="none">
                <a:solidFill>
                  <a:srgbClr val="FFFFFF"/>
                </a:solidFill>
                <a:latin typeface="DM Sans"/>
                <a:ea typeface="DM Sans"/>
                <a:cs typeface="DM Sans"/>
                <a:sym typeface="DM Sans"/>
              </a:rPr>
              <a:t>Muchas gracias</a:t>
            </a:r>
            <a:r>
              <a:rPr lang="es" sz="4000" b="1" i="0" u="none" strike="noStrike" cap="none">
                <a:solidFill>
                  <a:srgbClr val="EAFF6A"/>
                </a:solidFill>
                <a:latin typeface="DM Sans"/>
                <a:ea typeface="DM Sans"/>
                <a:cs typeface="DM Sans"/>
                <a:sym typeface="DM Sans"/>
              </a:rPr>
              <a:t>.</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pic>
        <p:nvPicPr>
          <p:cNvPr id="644" name="Google Shape;644;p75"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124" name="Google Shape;124;p19"/>
          <p:cNvGrpSpPr/>
          <p:nvPr/>
        </p:nvGrpSpPr>
        <p:grpSpPr>
          <a:xfrm>
            <a:off x="473371" y="619433"/>
            <a:ext cx="738905" cy="738905"/>
            <a:chOff x="575612" y="1950748"/>
            <a:chExt cx="431100" cy="431100"/>
          </a:xfrm>
        </p:grpSpPr>
        <p:sp>
          <p:nvSpPr>
            <p:cNvPr id="125" name="Google Shape;125;p19"/>
            <p:cNvSpPr/>
            <p:nvPr/>
          </p:nvSpPr>
          <p:spPr>
            <a:xfrm>
              <a:off x="575612" y="1950748"/>
              <a:ext cx="431100" cy="4311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 name="Google Shape;126;p19" title="ícono para pensar"/>
            <p:cNvPicPr preferRelativeResize="0"/>
            <p:nvPr/>
          </p:nvPicPr>
          <p:blipFill rotWithShape="1">
            <a:blip r:embed="rId3">
              <a:alphaModFix/>
            </a:blip>
            <a:srcRect/>
            <a:stretch/>
          </p:blipFill>
          <p:spPr>
            <a:xfrm>
              <a:off x="655125" y="2030288"/>
              <a:ext cx="272000" cy="272000"/>
            </a:xfrm>
            <a:prstGeom prst="rect">
              <a:avLst/>
            </a:prstGeom>
            <a:noFill/>
            <a:ln>
              <a:noFill/>
            </a:ln>
          </p:spPr>
        </p:pic>
      </p:grpSp>
      <p:sp>
        <p:nvSpPr>
          <p:cNvPr id="127" name="Google Shape;127;p19"/>
          <p:cNvSpPr txBox="1"/>
          <p:nvPr/>
        </p:nvSpPr>
        <p:spPr>
          <a:xfrm>
            <a:off x="1445150" y="688825"/>
            <a:ext cx="71694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500"/>
              <a:buFont typeface="Arial"/>
              <a:buNone/>
            </a:pPr>
            <a:r>
              <a:rPr lang="es" sz="3500" b="1" i="0" u="none" strike="noStrike" cap="none">
                <a:solidFill>
                  <a:srgbClr val="EAFF6A"/>
                </a:solidFill>
                <a:latin typeface="DM Sans"/>
                <a:ea typeface="DM Sans"/>
                <a:cs typeface="DM Sans"/>
                <a:sym typeface="DM Sans"/>
              </a:rPr>
              <a:t>Para pensar</a:t>
            </a:r>
            <a:endParaRPr sz="3500" b="1" i="0" u="none" strike="noStrike" cap="none">
              <a:solidFill>
                <a:srgbClr val="EAFF6A"/>
              </a:solidFill>
              <a:latin typeface="DM Sans"/>
              <a:ea typeface="DM Sans"/>
              <a:cs typeface="DM Sans"/>
              <a:sym typeface="DM Sans"/>
            </a:endParaRPr>
          </a:p>
        </p:txBody>
      </p:sp>
      <p:sp>
        <p:nvSpPr>
          <p:cNvPr id="128" name="Google Shape;128;p19"/>
          <p:cNvSpPr txBox="1"/>
          <p:nvPr/>
        </p:nvSpPr>
        <p:spPr>
          <a:xfrm>
            <a:off x="473350" y="1626100"/>
            <a:ext cx="7169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HTML no es un lenguaje de programación</a:t>
            </a:r>
            <a:endParaRPr sz="2500" b="1" i="0" u="none" strike="noStrike" cap="none">
              <a:solidFill>
                <a:srgbClr val="B7B7B7"/>
              </a:solidFill>
              <a:latin typeface="Helvetica Neue"/>
              <a:ea typeface="Helvetica Neue"/>
              <a:cs typeface="Helvetica Neue"/>
              <a:sym typeface="Helvetica Neue"/>
            </a:endParaRPr>
          </a:p>
        </p:txBody>
      </p:sp>
      <p:sp>
        <p:nvSpPr>
          <p:cNvPr id="129" name="Google Shape;129;p19"/>
          <p:cNvSpPr txBox="1"/>
          <p:nvPr/>
        </p:nvSpPr>
        <p:spPr>
          <a:xfrm>
            <a:off x="473350" y="3279175"/>
            <a:ext cx="71694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1" i="0" u="none" strike="noStrike" cap="none">
                <a:solidFill>
                  <a:schemeClr val="lt1"/>
                </a:solidFill>
                <a:latin typeface="DM Sans"/>
                <a:ea typeface="DM Sans"/>
                <a:cs typeface="DM Sans"/>
                <a:sym typeface="DM Sans"/>
              </a:rPr>
              <a:t>¿Verdadero o falso?</a:t>
            </a:r>
            <a:endParaRPr sz="2500" b="1"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 sz="2000" b="0" i="0" u="none" strike="noStrike" cap="none">
                <a:solidFill>
                  <a:schemeClr val="accent5"/>
                </a:solidFill>
                <a:latin typeface="DM Sans"/>
                <a:ea typeface="DM Sans"/>
                <a:cs typeface="DM Sans"/>
                <a:sym typeface="DM Sans"/>
              </a:rPr>
              <a:t>Contesta mediante el chat de Zoom </a:t>
            </a:r>
            <a:endParaRPr sz="2000" b="0" i="0" u="none" strike="noStrike" cap="none">
              <a:solidFill>
                <a:srgbClr val="83AEFB"/>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p:nvPr/>
        </p:nvSpPr>
        <p:spPr>
          <a:xfrm>
            <a:off x="1404863" y="19413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 sz="4000" b="1">
                <a:solidFill>
                  <a:srgbClr val="EAFF6A"/>
                </a:solidFill>
                <a:latin typeface="DM Sans"/>
                <a:ea typeface="DM Sans"/>
                <a:cs typeface="DM Sans"/>
                <a:sym typeface="DM Sans"/>
              </a:rPr>
              <a:t>Listas</a:t>
            </a:r>
            <a:endParaRPr sz="4000" b="1" i="0" u="none" strike="noStrike" cap="none">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p:nvPr/>
        </p:nvSpPr>
        <p:spPr>
          <a:xfrm>
            <a:off x="473350" y="619525"/>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 sz="4000" b="1">
                <a:solidFill>
                  <a:schemeClr val="dk1"/>
                </a:solidFill>
                <a:latin typeface="DM Sans"/>
                <a:ea typeface="DM Sans"/>
                <a:cs typeface="DM Sans"/>
                <a:sym typeface="DM Sans"/>
              </a:rPr>
              <a:t>Listas</a:t>
            </a:r>
            <a:endParaRPr sz="4000" b="1" i="0" u="none" strike="noStrike" cap="none">
              <a:solidFill>
                <a:schemeClr val="dk1"/>
              </a:solidFill>
              <a:latin typeface="DM Sans"/>
              <a:ea typeface="DM Sans"/>
              <a:cs typeface="DM Sans"/>
              <a:sym typeface="DM Sans"/>
            </a:endParaRPr>
          </a:p>
        </p:txBody>
      </p:sp>
      <p:sp>
        <p:nvSpPr>
          <p:cNvPr id="140" name="Google Shape;140;p21"/>
          <p:cNvSpPr txBox="1"/>
          <p:nvPr/>
        </p:nvSpPr>
        <p:spPr>
          <a:xfrm>
            <a:off x="473350" y="1908175"/>
            <a:ext cx="3834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HTML permite </a:t>
            </a:r>
            <a:r>
              <a:rPr lang="es" sz="1350">
                <a:highlight>
                  <a:srgbClr val="EAFF6A"/>
                </a:highlight>
                <a:latin typeface="DM Sans"/>
                <a:ea typeface="DM Sans"/>
                <a:cs typeface="DM Sans"/>
                <a:sym typeface="DM Sans"/>
              </a:rPr>
              <a:t>agrupar elementos que tienen más significado de forma conjunta</a:t>
            </a:r>
            <a:r>
              <a:rPr lang="es" sz="1350">
                <a:latin typeface="DM Sans"/>
                <a:ea typeface="DM Sans"/>
                <a:cs typeface="DM Sans"/>
                <a:sym typeface="DM Sans"/>
              </a:rPr>
              <a:t>. El menú de navegación de un sitio web, por ejemplo, está formado por un grupo de palabras. </a:t>
            </a:r>
            <a:endParaRPr sz="1350" b="0" i="0" u="none" strike="noStrike" cap="none">
              <a:solidFill>
                <a:srgbClr val="000000"/>
              </a:solidFill>
              <a:latin typeface="DM Sans"/>
              <a:ea typeface="DM Sans"/>
              <a:cs typeface="DM Sans"/>
              <a:sym typeface="DM Sans"/>
            </a:endParaRPr>
          </a:p>
        </p:txBody>
      </p:sp>
      <p:sp>
        <p:nvSpPr>
          <p:cNvPr id="141" name="Google Shape;141;p21"/>
          <p:cNvSpPr txBox="1"/>
          <p:nvPr/>
        </p:nvSpPr>
        <p:spPr>
          <a:xfrm>
            <a:off x="4527575" y="1908175"/>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Aunque cada palabra por separado tiene sentido, de forma conjunta constituyen el menú de navegación de la página, por lo que su significado conjunto es mayor que por separado. Esto se denomina listas.</a:t>
            </a: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4612</Words>
  <Application>Microsoft Office PowerPoint</Application>
  <PresentationFormat>Presentación en pantalla (16:9)</PresentationFormat>
  <Paragraphs>436</Paragraphs>
  <Slides>63</Slides>
  <Notes>63</Notes>
  <HiddenSlides>1</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63</vt:i4>
      </vt:variant>
    </vt:vector>
  </HeadingPairs>
  <TitlesOfParts>
    <vt:vector size="70" baseType="lpstr">
      <vt:lpstr>Arial</vt:lpstr>
      <vt:lpstr>DM Sans Medium</vt:lpstr>
      <vt:lpstr>Helvetica Neue Light</vt:lpstr>
      <vt:lpstr>Helvetica Neue</vt:lpstr>
      <vt:lpstr>Didact Gothic</vt:lpstr>
      <vt:lpstr>DM Sans</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Mariana da Silva</dc:creator>
  <cp:lastModifiedBy>Mariana da Silva</cp:lastModifiedBy>
  <cp:revision>1</cp:revision>
  <dcterms:modified xsi:type="dcterms:W3CDTF">2022-08-18T12:46:43Z</dcterms:modified>
</cp:coreProperties>
</file>